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56" autoAdjust="0"/>
    <p:restoredTop sz="70614" autoAdjust="0"/>
  </p:normalViewPr>
  <p:slideViewPr>
    <p:cSldViewPr snapToGrid="0">
      <p:cViewPr varScale="1">
        <p:scale>
          <a:sx n="45" d="100"/>
          <a:sy n="45" d="100"/>
        </p:scale>
        <p:origin x="48"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D0D0F6-7C01-4918-911E-CBA0171717D0}" type="datetimeFigureOut">
              <a:rPr lang="en-US" smtClean="0"/>
              <a:t>4/11/2015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7D36F4-00ED-4AC3-ACC4-D73B596ECD06}" type="slidenum">
              <a:rPr lang="en-US" smtClean="0"/>
              <a:t>‹#›</a:t>
            </a:fld>
            <a:endParaRPr lang="en-US"/>
          </a:p>
        </p:txBody>
      </p:sp>
    </p:spTree>
    <p:extLst>
      <p:ext uri="{BB962C8B-B14F-4D97-AF65-F5344CB8AC3E}">
        <p14:creationId xmlns:p14="http://schemas.microsoft.com/office/powerpoint/2010/main" val="2011968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a:t>
            </a:r>
            <a:r>
              <a:rPr lang="en-US" dirty="0" err="1" smtClean="0"/>
              <a:t>te</a:t>
            </a:r>
            <a:r>
              <a:rPr lang="en-US" dirty="0" smtClean="0"/>
              <a:t> three nursing diagnoses we came up with.</a:t>
            </a:r>
            <a:endParaRPr lang="en-US" dirty="0"/>
          </a:p>
        </p:txBody>
      </p:sp>
      <p:sp>
        <p:nvSpPr>
          <p:cNvPr id="4" name="Slide Number Placeholder 3"/>
          <p:cNvSpPr>
            <a:spLocks noGrp="1"/>
          </p:cNvSpPr>
          <p:nvPr>
            <p:ph type="sldNum" sz="quarter" idx="10"/>
          </p:nvPr>
        </p:nvSpPr>
        <p:spPr/>
        <p:txBody>
          <a:bodyPr/>
          <a:lstStyle/>
          <a:p>
            <a:fld id="{007D36F4-00ED-4AC3-ACC4-D73B596ECD06}" type="slidenum">
              <a:rPr lang="en-US" smtClean="0"/>
              <a:t>2</a:t>
            </a:fld>
            <a:endParaRPr lang="en-US"/>
          </a:p>
        </p:txBody>
      </p:sp>
    </p:spTree>
    <p:extLst>
      <p:ext uri="{BB962C8B-B14F-4D97-AF65-F5344CB8AC3E}">
        <p14:creationId xmlns:p14="http://schemas.microsoft.com/office/powerpoint/2010/main" val="3203303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The first one is</a:t>
            </a:r>
            <a:r>
              <a:rPr lang="en-US" sz="1200" b="1" i="0" u="none" strike="noStrike" kern="1200" dirty="0" smtClean="0">
                <a:solidFill>
                  <a:schemeClr val="tx1"/>
                </a:solidFill>
                <a:effectLst/>
                <a:latin typeface="+mn-lt"/>
                <a:ea typeface="+mn-ea"/>
                <a:cs typeface="+mn-cs"/>
              </a:rPr>
              <a:t> Disturbed sensory perception: auditory/visual related to altered sensory reception: transmission or integration </a:t>
            </a:r>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Outcome Criteria:</a:t>
            </a:r>
            <a:endParaRPr lang="en-US" dirty="0" smtClean="0">
              <a:effectLst/>
            </a:endParaRPr>
          </a:p>
          <a:p>
            <a:pPr lvl="1" rtl="0" fontAlgn="base"/>
            <a:r>
              <a:rPr lang="en-US" sz="1200" b="0" i="0" u="none" strike="noStrike" kern="1200" dirty="0" smtClean="0">
                <a:solidFill>
                  <a:schemeClr val="tx1"/>
                </a:solidFill>
                <a:effectLst/>
                <a:latin typeface="+mn-lt"/>
                <a:ea typeface="+mn-ea"/>
                <a:cs typeface="+mn-cs"/>
              </a:rPr>
              <a:t>Maintains social relationships</a:t>
            </a:r>
          </a:p>
          <a:p>
            <a:pPr lvl="1" rtl="0" fontAlgn="base"/>
            <a:r>
              <a:rPr lang="en-US" sz="1200" b="0" i="0" u="none" strike="noStrike" kern="1200" dirty="0" smtClean="0">
                <a:solidFill>
                  <a:schemeClr val="tx1"/>
                </a:solidFill>
                <a:effectLst/>
                <a:latin typeface="+mn-lt"/>
                <a:ea typeface="+mn-ea"/>
                <a:cs typeface="+mn-cs"/>
              </a:rPr>
              <a:t>Maintains role performance</a:t>
            </a:r>
          </a:p>
          <a:p>
            <a:pPr lvl="1" rtl="0" fontAlgn="base"/>
            <a:r>
              <a:rPr lang="en-US" sz="1200" b="0" i="0" u="none" strike="noStrike" kern="1200" dirty="0" smtClean="0">
                <a:solidFill>
                  <a:schemeClr val="tx1"/>
                </a:solidFill>
                <a:effectLst/>
                <a:latin typeface="+mn-lt"/>
                <a:ea typeface="+mn-ea"/>
                <a:cs typeface="+mn-cs"/>
              </a:rPr>
              <a:t>States that the voices are no longer threatening, nor do they interfere with his or her life -- learns ways to refrain from responding to hallucinations.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Varcarolis</a:t>
            </a:r>
            <a:r>
              <a:rPr lang="en-US" dirty="0" smtClean="0"/>
              <a:t>, 2005)</a:t>
            </a:r>
          </a:p>
          <a:p>
            <a:endParaRPr lang="en-US" dirty="0"/>
          </a:p>
        </p:txBody>
      </p:sp>
      <p:sp>
        <p:nvSpPr>
          <p:cNvPr id="4" name="Slide Number Placeholder 3"/>
          <p:cNvSpPr>
            <a:spLocks noGrp="1"/>
          </p:cNvSpPr>
          <p:nvPr>
            <p:ph type="sldNum" sz="quarter" idx="10"/>
          </p:nvPr>
        </p:nvSpPr>
        <p:spPr/>
        <p:txBody>
          <a:bodyPr/>
          <a:lstStyle/>
          <a:p>
            <a:fld id="{007D36F4-00ED-4AC3-ACC4-D73B596ECD06}" type="slidenum">
              <a:rPr lang="en-US" smtClean="0"/>
              <a:t>3</a:t>
            </a:fld>
            <a:endParaRPr lang="en-US"/>
          </a:p>
        </p:txBody>
      </p:sp>
    </p:spTree>
    <p:extLst>
      <p:ext uri="{BB962C8B-B14F-4D97-AF65-F5344CB8AC3E}">
        <p14:creationId xmlns:p14="http://schemas.microsoft.com/office/powerpoint/2010/main" val="2167419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Varcarolis</a:t>
            </a:r>
            <a:r>
              <a:rPr lang="en-US" dirty="0" smtClean="0"/>
              <a:t>, 2005)</a:t>
            </a:r>
          </a:p>
          <a:p>
            <a:endParaRPr lang="en-US" dirty="0"/>
          </a:p>
        </p:txBody>
      </p:sp>
      <p:sp>
        <p:nvSpPr>
          <p:cNvPr id="4" name="Slide Number Placeholder 3"/>
          <p:cNvSpPr>
            <a:spLocks noGrp="1"/>
          </p:cNvSpPr>
          <p:nvPr>
            <p:ph type="sldNum" sz="quarter" idx="10"/>
          </p:nvPr>
        </p:nvSpPr>
        <p:spPr/>
        <p:txBody>
          <a:bodyPr/>
          <a:lstStyle/>
          <a:p>
            <a:fld id="{007D36F4-00ED-4AC3-ACC4-D73B596ECD06}" type="slidenum">
              <a:rPr lang="en-US" smtClean="0"/>
              <a:t>4</a:t>
            </a:fld>
            <a:endParaRPr lang="en-US"/>
          </a:p>
        </p:txBody>
      </p:sp>
    </p:spTree>
    <p:extLst>
      <p:ext uri="{BB962C8B-B14F-4D97-AF65-F5344CB8AC3E}">
        <p14:creationId xmlns:p14="http://schemas.microsoft.com/office/powerpoint/2010/main" val="2325241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Varcarolis</a:t>
            </a:r>
            <a:r>
              <a:rPr lang="en-US" dirty="0" smtClean="0"/>
              <a:t>, 2005)</a:t>
            </a:r>
          </a:p>
          <a:p>
            <a:endParaRPr lang="en-US" dirty="0"/>
          </a:p>
        </p:txBody>
      </p:sp>
      <p:sp>
        <p:nvSpPr>
          <p:cNvPr id="4" name="Slide Number Placeholder 3"/>
          <p:cNvSpPr>
            <a:spLocks noGrp="1"/>
          </p:cNvSpPr>
          <p:nvPr>
            <p:ph type="sldNum" sz="quarter" idx="10"/>
          </p:nvPr>
        </p:nvSpPr>
        <p:spPr/>
        <p:txBody>
          <a:bodyPr/>
          <a:lstStyle/>
          <a:p>
            <a:fld id="{007D36F4-00ED-4AC3-ACC4-D73B596ECD06}" type="slidenum">
              <a:rPr lang="en-US" smtClean="0"/>
              <a:t>5</a:t>
            </a:fld>
            <a:endParaRPr lang="en-US"/>
          </a:p>
        </p:txBody>
      </p:sp>
    </p:spTree>
    <p:extLst>
      <p:ext uri="{BB962C8B-B14F-4D97-AF65-F5344CB8AC3E}">
        <p14:creationId xmlns:p14="http://schemas.microsoft.com/office/powerpoint/2010/main" val="3515159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outcome</a:t>
            </a:r>
            <a:r>
              <a:rPr lang="en-US" baseline="0" dirty="0" smtClean="0"/>
              <a:t> criteria are based on the phase of illness that the patient is in. </a:t>
            </a:r>
          </a:p>
          <a:p>
            <a:r>
              <a:rPr lang="en-US" baseline="0" dirty="0" smtClean="0"/>
              <a:t>The acute phase focuses on crisis intervention, medication for symptom stabilization, and most of all SAFETY.</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A number of factors that affect the choice of treatment setting include the following:</a:t>
            </a:r>
            <a:endParaRPr lang="en-US" dirty="0" smtClean="0">
              <a:effectLst/>
            </a:endParaRP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Level of care/restrictiveness needed to prevent harm to self or others</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Needs for external structure and support (e.g., others guiding the patient’s activities)</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Ability to cooperate with treatment</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Need for a treatment available only in particular settings</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Need for treatment of a concurrent medical condition</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Availability of third-party information and treatment history required so that staff can reliably assess the patient’s needs</a:t>
            </a:r>
          </a:p>
          <a:p>
            <a:pPr marL="0" indent="0" rtl="0" fontAlgn="base">
              <a:buFont typeface="Arial" panose="020B0604020202020204" pitchFamily="34" charset="0"/>
              <a:buNone/>
            </a:pPr>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Acute phase interventions include the following:</a:t>
            </a:r>
            <a:endParaRPr lang="en-US" dirty="0" smtClean="0">
              <a:effectLst/>
            </a:endParaRP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Psychiatric, medical, and neurological evaluation</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Psychopharmacology</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Support, </a:t>
            </a:r>
            <a:r>
              <a:rPr lang="en-US" sz="1200" b="0" i="0" u="none" strike="noStrike" kern="1200" dirty="0" err="1" smtClean="0">
                <a:solidFill>
                  <a:schemeClr val="tx1"/>
                </a:solidFill>
                <a:effectLst/>
                <a:latin typeface="+mn-lt"/>
                <a:ea typeface="+mn-ea"/>
                <a:cs typeface="+mn-cs"/>
              </a:rPr>
              <a:t>psychoeducation</a:t>
            </a:r>
            <a:r>
              <a:rPr lang="en-US" sz="1200" b="0" i="0" u="none" strike="noStrike" kern="1200" dirty="0" smtClean="0">
                <a:solidFill>
                  <a:schemeClr val="tx1"/>
                </a:solidFill>
                <a:effectLst/>
                <a:latin typeface="+mn-lt"/>
                <a:ea typeface="+mn-ea"/>
                <a:cs typeface="+mn-cs"/>
              </a:rPr>
              <a:t>, and guidance</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Supervision and structure in a therapeutic environment (milieu)</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Monitor fluid intake</a:t>
            </a:r>
          </a:p>
          <a:p>
            <a:pPr marL="0" indent="0" rtl="0" fontAlgn="base">
              <a:buFont typeface="Arial" panose="020B0604020202020204" pitchFamily="34" charset="0"/>
              <a:buNone/>
            </a:pPr>
            <a:endParaRPr lang="en-US"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07D36F4-00ED-4AC3-ACC4-D73B596ECD06}" type="slidenum">
              <a:rPr lang="en-US" smtClean="0"/>
              <a:t>6</a:t>
            </a:fld>
            <a:endParaRPr lang="en-US"/>
          </a:p>
        </p:txBody>
      </p:sp>
    </p:spTree>
    <p:extLst>
      <p:ext uri="{BB962C8B-B14F-4D97-AF65-F5344CB8AC3E}">
        <p14:creationId xmlns:p14="http://schemas.microsoft.com/office/powerpoint/2010/main" val="2193535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Effective long-term care of persons with schizophrenia relies on a three-pronged approach: medication administration/adherence, relationships with trusted care providers, and community-based therapeutic services. </a:t>
            </a:r>
            <a:r>
              <a:rPr lang="en-US" sz="1200" b="1" i="0" u="none" strike="noStrike" kern="1200" dirty="0" smtClean="0">
                <a:solidFill>
                  <a:schemeClr val="tx1"/>
                </a:solidFill>
                <a:effectLst/>
                <a:latin typeface="+mn-lt"/>
                <a:ea typeface="+mn-ea"/>
                <a:cs typeface="+mn-cs"/>
              </a:rPr>
              <a:t>Family </a:t>
            </a:r>
            <a:r>
              <a:rPr lang="en-US" sz="1200" b="1" i="0" u="none" strike="noStrike" kern="1200" dirty="0" err="1" smtClean="0">
                <a:solidFill>
                  <a:schemeClr val="tx1"/>
                </a:solidFill>
                <a:effectLst/>
                <a:latin typeface="+mn-lt"/>
                <a:ea typeface="+mn-ea"/>
                <a:cs typeface="+mn-cs"/>
              </a:rPr>
              <a:t>psychoeducation</a:t>
            </a:r>
            <a:r>
              <a:rPr lang="en-US" sz="1200" b="1" i="0" u="none" strike="noStrike" kern="1200" dirty="0" smtClean="0">
                <a:solidFill>
                  <a:schemeClr val="tx1"/>
                </a:solidFill>
                <a:effectLst/>
                <a:latin typeface="+mn-lt"/>
                <a:ea typeface="+mn-ea"/>
                <a:cs typeface="+mn-cs"/>
              </a:rPr>
              <a:t>, a key role of the nurse, is essential</a:t>
            </a:r>
            <a:r>
              <a:rPr lang="en-US" sz="1200" b="0" i="0" u="none" strike="noStrike" kern="1200" dirty="0" smtClean="0">
                <a:solidFill>
                  <a:schemeClr val="tx1"/>
                </a:solidFill>
                <a:effectLst/>
                <a:latin typeface="+mn-lt"/>
                <a:ea typeface="+mn-ea"/>
                <a:cs typeface="+mn-cs"/>
              </a:rPr>
              <a:t>. </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All care is geared to the patient’s strengths, culture, personal preferences, and needs.</a:t>
            </a:r>
            <a:endParaRPr lang="en-US" dirty="0" smtClean="0">
              <a:effectLst/>
            </a:endParaRPr>
          </a:p>
          <a:p>
            <a:pPr rtl="0"/>
            <a:r>
              <a:rPr lang="en-US" dirty="0" smtClean="0"/>
              <a:t/>
            </a:r>
            <a:br>
              <a:rPr lang="en-US" dirty="0" smtClean="0"/>
            </a:br>
            <a:r>
              <a:rPr lang="en-US" sz="1200" b="1" i="0" u="none" strike="noStrike" kern="1200" dirty="0" smtClean="0">
                <a:solidFill>
                  <a:schemeClr val="tx1"/>
                </a:solidFill>
                <a:effectLst/>
                <a:latin typeface="+mn-lt"/>
                <a:ea typeface="+mn-ea"/>
                <a:cs typeface="+mn-cs"/>
              </a:rPr>
              <a:t>Community-based programs </a:t>
            </a:r>
            <a:r>
              <a:rPr lang="en-US" sz="1200" b="0" i="0" u="none" strike="noStrike" kern="1200" dirty="0" smtClean="0">
                <a:solidFill>
                  <a:schemeClr val="tx1"/>
                </a:solidFill>
                <a:effectLst/>
                <a:latin typeface="+mn-lt"/>
                <a:ea typeface="+mn-ea"/>
                <a:cs typeface="+mn-cs"/>
              </a:rPr>
              <a:t>may include </a:t>
            </a: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group and individual psychotherapy, </a:t>
            </a: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supervised activities, and </a:t>
            </a: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training (e.g. social or coping skills). </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Staff must be aware of such community resources and provide this information to discharged patients and their families, ideally by directly connecting them with these resources. Patients and family members should be given telephone numbers and addresses of local support groups such as the </a:t>
            </a:r>
            <a:r>
              <a:rPr lang="en-US" sz="1200" b="1" i="0" u="none" strike="noStrike" kern="1200" dirty="0" smtClean="0">
                <a:solidFill>
                  <a:schemeClr val="tx1"/>
                </a:solidFill>
                <a:effectLst/>
                <a:latin typeface="+mn-lt"/>
                <a:ea typeface="+mn-ea"/>
                <a:cs typeface="+mn-cs"/>
              </a:rPr>
              <a:t>National Alliance on Mental Illness (NAMI) </a:t>
            </a:r>
            <a:r>
              <a:rPr lang="en-US" sz="1200" b="0" i="0" u="none" strike="noStrike" kern="1200" dirty="0" smtClean="0">
                <a:solidFill>
                  <a:schemeClr val="tx1"/>
                </a:solidFill>
                <a:effectLst/>
                <a:latin typeface="+mn-lt"/>
                <a:ea typeface="+mn-ea"/>
                <a:cs typeface="+mn-cs"/>
              </a:rPr>
              <a:t>(www.nami.org).</a:t>
            </a:r>
            <a:endParaRPr lang="en-US" dirty="0" smtClean="0">
              <a:effectLst/>
            </a:endParaRPr>
          </a:p>
          <a:p>
            <a:r>
              <a:rPr lang="en-US" dirty="0" smtClean="0"/>
              <a:t/>
            </a:r>
            <a:br>
              <a:rPr lang="en-US" dirty="0" smtClean="0"/>
            </a:br>
            <a:r>
              <a:rPr lang="en-US" sz="1200" b="0" i="0" u="none" strike="noStrike" kern="1200" dirty="0" smtClean="0">
                <a:solidFill>
                  <a:schemeClr val="tx1"/>
                </a:solidFill>
                <a:effectLst/>
                <a:latin typeface="+mn-lt"/>
                <a:ea typeface="+mn-ea"/>
                <a:cs typeface="+mn-cs"/>
              </a:rPr>
              <a:t>Other community resources include </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community mental health centers (usually providing medication services, day treatment, access to 24-hour emergency services, psychotherapy, </a:t>
            </a:r>
            <a:r>
              <a:rPr lang="en-US" sz="1200" b="0" i="0" u="none" strike="noStrike" kern="1200" dirty="0" err="1" smtClean="0">
                <a:solidFill>
                  <a:schemeClr val="tx1"/>
                </a:solidFill>
                <a:effectLst/>
                <a:latin typeface="+mn-lt"/>
                <a:ea typeface="+mn-ea"/>
                <a:cs typeface="+mn-cs"/>
              </a:rPr>
              <a:t>psychoeducation</a:t>
            </a:r>
            <a:r>
              <a:rPr lang="en-US" sz="1200" b="0" i="0" u="none" strike="noStrike" kern="1200" dirty="0" smtClean="0">
                <a:solidFill>
                  <a:schemeClr val="tx1"/>
                </a:solidFill>
                <a:effectLst/>
                <a:latin typeface="+mn-lt"/>
                <a:ea typeface="+mn-ea"/>
                <a:cs typeface="+mn-cs"/>
              </a:rPr>
              <a:t>, and case management), </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home health services, </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supported employment programs (wherein patients receive services from job training to on-site coaches who help them learn to succeed in the work environment, often via the Bureau of Vocational Rehabilitation [BVR]), </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peer-led services (e.g., drop-in centers, sometimes called “clubhouses,” that offer social contact, </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constructive activities, and sometimes employment opportunities), </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family educational/skills groups (e.g., NAMI’s “Family-to-Family” program), and </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respite care for caregivers. (Halter, 2014, </a:t>
            </a:r>
            <a:r>
              <a:rPr lang="en-US" sz="1200" b="0" i="0" u="none" strike="noStrike" kern="1200" dirty="0" err="1" smtClean="0">
                <a:solidFill>
                  <a:schemeClr val="tx1"/>
                </a:solidFill>
                <a:effectLst/>
                <a:latin typeface="+mn-lt"/>
                <a:ea typeface="+mn-ea"/>
                <a:cs typeface="+mn-cs"/>
              </a:rPr>
              <a:t>pg</a:t>
            </a:r>
            <a:r>
              <a:rPr lang="en-US" sz="1200" b="0" i="0" u="none" strike="noStrike" kern="1200" dirty="0" smtClean="0">
                <a:solidFill>
                  <a:schemeClr val="tx1"/>
                </a:solidFill>
                <a:effectLst/>
                <a:latin typeface="+mn-lt"/>
                <a:ea typeface="+mn-ea"/>
                <a:cs typeface="+mn-cs"/>
              </a:rPr>
              <a:t> 211)</a:t>
            </a:r>
            <a:endParaRPr lang="en-US" dirty="0"/>
          </a:p>
        </p:txBody>
      </p:sp>
      <p:sp>
        <p:nvSpPr>
          <p:cNvPr id="4" name="Slide Number Placeholder 3"/>
          <p:cNvSpPr>
            <a:spLocks noGrp="1"/>
          </p:cNvSpPr>
          <p:nvPr>
            <p:ph type="sldNum" sz="quarter" idx="10"/>
          </p:nvPr>
        </p:nvSpPr>
        <p:spPr/>
        <p:txBody>
          <a:bodyPr/>
          <a:lstStyle/>
          <a:p>
            <a:fld id="{007D36F4-00ED-4AC3-ACC4-D73B596ECD06}" type="slidenum">
              <a:rPr lang="en-US" smtClean="0"/>
              <a:t>7</a:t>
            </a:fld>
            <a:endParaRPr lang="en-US"/>
          </a:p>
        </p:txBody>
      </p:sp>
    </p:spTree>
    <p:extLst>
      <p:ext uri="{BB962C8B-B14F-4D97-AF65-F5344CB8AC3E}">
        <p14:creationId xmlns:p14="http://schemas.microsoft.com/office/powerpoint/2010/main" val="2496799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Goal: </a:t>
            </a:r>
            <a:endParaRPr lang="en-US" dirty="0" smtClean="0">
              <a:effectLst/>
            </a:endParaRPr>
          </a:p>
          <a:p>
            <a:pPr rtl="0"/>
            <a:r>
              <a:rPr lang="en-US" sz="1200" b="0" i="0" u="none" strike="noStrike" kern="1200" dirty="0" smtClean="0">
                <a:solidFill>
                  <a:schemeClr val="tx1"/>
                </a:solidFill>
                <a:effectLst/>
                <a:latin typeface="+mn-lt"/>
                <a:ea typeface="+mn-ea"/>
                <a:cs typeface="+mn-cs"/>
              </a:rPr>
              <a:t>Client will be able to speak in a manner that can be understood by others with the aid of medication and attentive listening by discharge.</a:t>
            </a:r>
            <a:endParaRPr lang="en-US" dirty="0" smtClean="0">
              <a:effectLst/>
            </a:endParaRPr>
          </a:p>
          <a:p>
            <a:pPr rtl="0"/>
            <a:r>
              <a:rPr lang="en-US" sz="1200" b="1" i="0" u="none" strike="noStrike" kern="1200" dirty="0" smtClean="0">
                <a:solidFill>
                  <a:schemeClr val="tx1"/>
                </a:solidFill>
                <a:effectLst/>
                <a:latin typeface="+mn-lt"/>
                <a:ea typeface="+mn-ea"/>
                <a:cs typeface="+mn-cs"/>
              </a:rPr>
              <a:t>Interventions and </a:t>
            </a:r>
            <a:r>
              <a:rPr lang="en-US" sz="1200" b="1" i="1" u="none" strike="noStrike" kern="1200" dirty="0" smtClean="0">
                <a:solidFill>
                  <a:schemeClr val="tx1"/>
                </a:solidFill>
                <a:effectLst/>
                <a:latin typeface="+mn-lt"/>
                <a:ea typeface="+mn-ea"/>
                <a:cs typeface="+mn-cs"/>
              </a:rPr>
              <a:t>rationale</a:t>
            </a:r>
            <a:r>
              <a:rPr lang="en-US" sz="1200" b="1" i="0" u="none" strike="noStrike" kern="1200" dirty="0" smtClean="0">
                <a:solidFill>
                  <a:schemeClr val="tx1"/>
                </a:solidFill>
                <a:effectLst/>
                <a:latin typeface="+mn-lt"/>
                <a:ea typeface="+mn-ea"/>
                <a:cs typeface="+mn-cs"/>
              </a:rPr>
              <a:t>:</a:t>
            </a:r>
            <a:endParaRPr lang="en-US" dirty="0" smtClean="0">
              <a:effectLst/>
            </a:endParaRP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Assess if incoherence in speech is chronic or more sudden, as in an exacerbation of symptoms. </a:t>
            </a:r>
            <a:r>
              <a:rPr lang="en-US" sz="1200" b="1" i="1" u="none" strike="noStrike" kern="1200" dirty="0" smtClean="0">
                <a:solidFill>
                  <a:schemeClr val="tx1"/>
                </a:solidFill>
                <a:effectLst/>
                <a:latin typeface="+mn-lt"/>
                <a:ea typeface="+mn-ea"/>
                <a:cs typeface="+mn-cs"/>
              </a:rPr>
              <a:t>Establishing a baseline facilitates the establishment of realistic goals, the cornerstone for planning effective care.</a:t>
            </a:r>
            <a:endParaRPr lang="en-US" sz="1200" b="1" i="0" u="none" strike="noStrike" kern="1200" dirty="0" smtClean="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Identify how long client has been on anti-psychotic medication. </a:t>
            </a:r>
            <a:r>
              <a:rPr lang="en-US" sz="1200" b="1" i="1" u="none" strike="noStrike" kern="1200" dirty="0" smtClean="0">
                <a:solidFill>
                  <a:schemeClr val="tx1"/>
                </a:solidFill>
                <a:effectLst/>
                <a:latin typeface="+mn-lt"/>
                <a:ea typeface="+mn-ea"/>
                <a:cs typeface="+mn-cs"/>
              </a:rPr>
              <a:t>Therapeutic levels of an antipsychotic helps clear thinking and diminishes looseness of association.</a:t>
            </a:r>
            <a:endParaRPr lang="en-US" sz="1200" b="1" i="0" u="none" strike="noStrike" kern="1200" dirty="0" smtClean="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Plan short, frequent periods with client throughout the day. </a:t>
            </a:r>
            <a:r>
              <a:rPr lang="en-US" sz="1200" b="1" i="1" u="none" strike="noStrike" kern="1200" dirty="0" smtClean="0">
                <a:solidFill>
                  <a:schemeClr val="tx1"/>
                </a:solidFill>
                <a:effectLst/>
                <a:latin typeface="+mn-lt"/>
                <a:ea typeface="+mn-ea"/>
                <a:cs typeface="+mn-cs"/>
              </a:rPr>
              <a:t>Short periods are less stressful, and periodic meetings give a client a chance to develop familiarity and safety.</a:t>
            </a:r>
            <a:endParaRPr lang="en-US" sz="1200" b="1" i="0" u="none" strike="noStrike" kern="1200" dirty="0" smtClean="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Use therapeutic techniques to try to understand client’s concerns</a:t>
            </a:r>
            <a:r>
              <a:rPr lang="en-US" sz="1200" b="1" i="0" u="none" strike="noStrike" kern="1200" dirty="0" smtClean="0">
                <a:solidFill>
                  <a:schemeClr val="tx1"/>
                </a:solidFill>
                <a:effectLst/>
                <a:latin typeface="+mn-lt"/>
                <a:ea typeface="+mn-ea"/>
                <a:cs typeface="+mn-cs"/>
              </a:rPr>
              <a:t> (e.g. “Are you saying ___?”  “You mentioned demons many times. Are you feeling frightened?”) </a:t>
            </a:r>
            <a:r>
              <a:rPr lang="en-US" sz="1200" b="1" i="1" u="none" strike="noStrike" kern="1200" dirty="0" smtClean="0">
                <a:solidFill>
                  <a:schemeClr val="tx1"/>
                </a:solidFill>
                <a:effectLst/>
                <a:latin typeface="+mn-lt"/>
                <a:ea typeface="+mn-ea"/>
                <a:cs typeface="+mn-cs"/>
              </a:rPr>
              <a:t>Even if the words are hard to understand, try getting to the feelings behind them.</a:t>
            </a:r>
            <a:endParaRPr lang="en-US" sz="1200" b="1" i="0" u="none" strike="noStrike" kern="1200" dirty="0" smtClean="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Focus on and direct client’s attention to concrete things in the environment. </a:t>
            </a:r>
            <a:r>
              <a:rPr lang="en-US" sz="1200" b="1" i="1" u="none" strike="noStrike" kern="1200" dirty="0" smtClean="0">
                <a:solidFill>
                  <a:schemeClr val="tx1"/>
                </a:solidFill>
                <a:effectLst/>
                <a:latin typeface="+mn-lt"/>
                <a:ea typeface="+mn-ea"/>
                <a:cs typeface="+mn-cs"/>
              </a:rPr>
              <a:t>Helps draw focus away from delusions and focus on reality-based things.</a:t>
            </a:r>
            <a:endParaRPr lang="en-US" sz="1200" b="1" i="0" u="none" strike="noStrike" kern="1200" dirty="0" smtClean="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When client is ready, introduce tactics that will lower anxiety and minimize voices and “worrying” thoughts. Teach client to do the following:</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take time out</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read aloud to self</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seek out staff, family, or other supportive persons</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listen to music</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learn to replace irrational thoughts with rational statements</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learn to replace “bad” thoughts with constructive thoughts</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perform deep breathing exercises</a:t>
            </a:r>
          </a:p>
          <a:p>
            <a:r>
              <a:rPr lang="en-US" sz="1200" b="1" i="1" u="none" strike="noStrike" kern="1200" dirty="0" smtClean="0">
                <a:solidFill>
                  <a:schemeClr val="tx1"/>
                </a:solidFill>
                <a:effectLst/>
                <a:latin typeface="+mn-lt"/>
                <a:ea typeface="+mn-ea"/>
                <a:cs typeface="+mn-cs"/>
              </a:rPr>
              <a:t>    Helping the client to use tactics to lower anxiety can help enhance functional speech.</a:t>
            </a:r>
            <a:endParaRPr lang="en-US" b="1" dirty="0"/>
          </a:p>
        </p:txBody>
      </p:sp>
      <p:sp>
        <p:nvSpPr>
          <p:cNvPr id="4" name="Slide Number Placeholder 3"/>
          <p:cNvSpPr>
            <a:spLocks noGrp="1"/>
          </p:cNvSpPr>
          <p:nvPr>
            <p:ph type="sldNum" sz="quarter" idx="10"/>
          </p:nvPr>
        </p:nvSpPr>
        <p:spPr/>
        <p:txBody>
          <a:bodyPr/>
          <a:lstStyle/>
          <a:p>
            <a:fld id="{007D36F4-00ED-4AC3-ACC4-D73B596ECD06}" type="slidenum">
              <a:rPr lang="en-US" smtClean="0"/>
              <a:t>8</a:t>
            </a:fld>
            <a:endParaRPr lang="en-US"/>
          </a:p>
        </p:txBody>
      </p:sp>
    </p:spTree>
    <p:extLst>
      <p:ext uri="{BB962C8B-B14F-4D97-AF65-F5344CB8AC3E}">
        <p14:creationId xmlns:p14="http://schemas.microsoft.com/office/powerpoint/2010/main" val="1840002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Goal:</a:t>
            </a:r>
            <a:endParaRPr lang="en-US" dirty="0" smtClean="0">
              <a:effectLst/>
            </a:endParaRPr>
          </a:p>
          <a:p>
            <a:pPr rtl="0"/>
            <a:r>
              <a:rPr lang="en-US" sz="1200" b="0" i="0" u="none" strike="noStrike" kern="1200" dirty="0" smtClean="0">
                <a:solidFill>
                  <a:schemeClr val="tx1"/>
                </a:solidFill>
                <a:effectLst/>
                <a:latin typeface="+mn-lt"/>
                <a:ea typeface="+mn-ea"/>
                <a:cs typeface="+mn-cs"/>
              </a:rPr>
              <a:t>Client will engage in one or two activities with minimal encouragement from nurse or family members by the end of the week.</a:t>
            </a:r>
          </a:p>
          <a:p>
            <a:pPr rtl="0"/>
            <a:endParaRPr lang="en-US" dirty="0" smtClean="0">
              <a:effectLst/>
            </a:endParaRPr>
          </a:p>
          <a:p>
            <a:pPr rtl="0"/>
            <a:r>
              <a:rPr lang="en-US" sz="1200" b="1" i="0" u="none" strike="noStrike" kern="1200" dirty="0" smtClean="0">
                <a:solidFill>
                  <a:schemeClr val="tx1"/>
                </a:solidFill>
                <a:effectLst/>
                <a:latin typeface="+mn-lt"/>
                <a:ea typeface="+mn-ea"/>
                <a:cs typeface="+mn-cs"/>
              </a:rPr>
              <a:t>Interventions and </a:t>
            </a:r>
            <a:r>
              <a:rPr lang="en-US" sz="1200" b="1" i="1" u="none" strike="noStrike" kern="1200" dirty="0" smtClean="0">
                <a:solidFill>
                  <a:schemeClr val="tx1"/>
                </a:solidFill>
                <a:effectLst/>
                <a:latin typeface="+mn-lt"/>
                <a:ea typeface="+mn-ea"/>
                <a:cs typeface="+mn-cs"/>
              </a:rPr>
              <a:t>rationale</a:t>
            </a:r>
            <a:r>
              <a:rPr lang="en-US" sz="1200" b="1" i="0" u="none" strike="noStrike" kern="1200" dirty="0" smtClean="0">
                <a:solidFill>
                  <a:schemeClr val="tx1"/>
                </a:solidFill>
                <a:effectLst/>
                <a:latin typeface="+mn-lt"/>
                <a:ea typeface="+mn-ea"/>
                <a:cs typeface="+mn-cs"/>
              </a:rPr>
              <a:t>:</a:t>
            </a:r>
            <a:endParaRPr lang="en-US" dirty="0" smtClean="0">
              <a:effectLst/>
            </a:endParaRP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Assess if medication has reached therapeutic levels. </a:t>
            </a:r>
            <a:r>
              <a:rPr lang="en-US" sz="1200" b="1" i="1" u="none" strike="noStrike" kern="1200" dirty="0" smtClean="0">
                <a:solidFill>
                  <a:schemeClr val="tx1"/>
                </a:solidFill>
                <a:effectLst/>
                <a:latin typeface="+mn-lt"/>
                <a:ea typeface="+mn-ea"/>
                <a:cs typeface="+mn-cs"/>
              </a:rPr>
              <a:t>Many of the positive symptoms (paranoia, delusions, and hallucinations) will subside with medications, which will facilitate interactions</a:t>
            </a:r>
            <a:r>
              <a:rPr lang="en-US" sz="1200" b="0" i="1" u="none" strike="noStrike" kern="1200" dirty="0" smtClean="0">
                <a:solidFill>
                  <a:schemeClr val="tx1"/>
                </a:solidFill>
                <a:effectLst/>
                <a:latin typeface="+mn-lt"/>
                <a:ea typeface="+mn-ea"/>
                <a:cs typeface="+mn-cs"/>
              </a:rPr>
              <a:t>.</a:t>
            </a:r>
            <a:endParaRPr lang="en-US" sz="1200" b="0" i="0" u="none" strike="noStrike" kern="1200" dirty="0" smtClean="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Ensure that goals set are realistic, whether in the hospital or community. </a:t>
            </a:r>
            <a:r>
              <a:rPr lang="en-US" sz="1200" b="1" i="1" u="none" strike="noStrike" kern="1200" dirty="0" smtClean="0">
                <a:solidFill>
                  <a:schemeClr val="tx1"/>
                </a:solidFill>
                <a:effectLst/>
                <a:latin typeface="+mn-lt"/>
                <a:ea typeface="+mn-ea"/>
                <a:cs typeface="+mn-cs"/>
              </a:rPr>
              <a:t>Avoids pressure on client, and sense of failure on part of the nurse or family. This sense of failure can lead to mutual withdrawal.</a:t>
            </a:r>
            <a:endParaRPr lang="en-US" sz="1200" b="1" i="0" u="none" strike="noStrike" kern="1200" dirty="0" smtClean="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Keep environment as free from stimuli as possible. </a:t>
            </a:r>
            <a:r>
              <a:rPr lang="en-US" sz="1200" b="1" i="1" u="none" strike="noStrike" kern="1200" dirty="0" smtClean="0">
                <a:solidFill>
                  <a:schemeClr val="tx1"/>
                </a:solidFill>
                <a:effectLst/>
                <a:latin typeface="+mn-lt"/>
                <a:ea typeface="+mn-ea"/>
                <a:cs typeface="+mn-cs"/>
              </a:rPr>
              <a:t>Client might respond to noises and crowding with agitation, anxiety, and increased inability to concentrate on outside events.</a:t>
            </a:r>
            <a:endParaRPr lang="en-US" sz="1200" b="1" i="0" u="none" strike="noStrike" kern="1200" dirty="0" smtClean="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Structure times each day to include planned times for brief interactions and activities with the client on a one-on-one basis. </a:t>
            </a:r>
            <a:r>
              <a:rPr lang="en-US" sz="1200" b="1" i="1" u="none" strike="noStrike" kern="1200" dirty="0" smtClean="0">
                <a:solidFill>
                  <a:schemeClr val="tx1"/>
                </a:solidFill>
                <a:effectLst/>
                <a:latin typeface="+mn-lt"/>
                <a:ea typeface="+mn-ea"/>
                <a:cs typeface="+mn-cs"/>
              </a:rPr>
              <a:t>Helps client develop a sense of safety in a nonthreatening environment. </a:t>
            </a:r>
            <a:endParaRPr lang="en-US" sz="1200" b="1" i="0" u="none" strike="noStrike" kern="1200" dirty="0" smtClean="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Provide opportunities for client to learn adaptive social skills in a nonthreatening environment. Initial social skills could include basic social behaviors (maintaining good eye contact, appropriate distance, calm demeanor, moderate voice tone). </a:t>
            </a:r>
            <a:r>
              <a:rPr lang="en-US" sz="1200" b="1" i="1" u="none" strike="noStrike" kern="1200" dirty="0" smtClean="0">
                <a:solidFill>
                  <a:schemeClr val="tx1"/>
                </a:solidFill>
                <a:effectLst/>
                <a:latin typeface="+mn-lt"/>
                <a:ea typeface="+mn-ea"/>
                <a:cs typeface="+mn-cs"/>
              </a:rPr>
              <a:t>Social skills training helps client adapt and function at a higher level in society, and increases clients quality of life. These simple skills might take time for a client with schizophrenia, but can increase self confidence as well as positive responses from others.</a:t>
            </a:r>
            <a:endParaRPr lang="en-US" sz="1200" b="1" i="0" u="none" strike="noStrike" kern="1200" dirty="0" smtClean="0">
              <a:solidFill>
                <a:schemeClr val="tx1"/>
              </a:solidFill>
              <a:effectLst/>
              <a:latin typeface="+mn-lt"/>
              <a:ea typeface="+mn-ea"/>
              <a:cs typeface="+mn-cs"/>
            </a:endParaRPr>
          </a:p>
          <a:p>
            <a:pPr rtl="0"/>
            <a:r>
              <a:rPr lang="en-US" sz="1200" b="1" i="0" u="none" strike="noStrike" kern="1200" dirty="0" smtClean="0">
                <a:solidFill>
                  <a:schemeClr val="tx1"/>
                </a:solidFill>
                <a:effectLst/>
                <a:latin typeface="+mn-lt"/>
                <a:ea typeface="+mn-ea"/>
                <a:cs typeface="+mn-cs"/>
              </a:rPr>
              <a:t>Evaluation: </a:t>
            </a:r>
            <a:endParaRPr lang="en-US" dirty="0" smtClean="0">
              <a:effectLst/>
            </a:endParaRP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At the end of the week, ask the patient and/or family members about the client’s progress in participating in activities and if the client needed encouragement or not. Encourage the family to implement interventions as necessary.</a:t>
            </a:r>
            <a:endParaRPr lang="en-US" dirty="0" smtClean="0">
              <a:effectLst/>
            </a:endParaRPr>
          </a:p>
          <a:p>
            <a:pPr rtl="0"/>
            <a:r>
              <a:rPr lang="en-US" sz="1200" b="0" i="0" u="none" strike="noStrike" kern="1200" dirty="0" smtClean="0">
                <a:solidFill>
                  <a:schemeClr val="tx1"/>
                </a:solidFill>
                <a:effectLst/>
                <a:latin typeface="+mn-lt"/>
                <a:ea typeface="+mn-ea"/>
                <a:cs typeface="+mn-cs"/>
              </a:rPr>
              <a:t>(</a:t>
            </a:r>
            <a:r>
              <a:rPr lang="en-US" sz="1200" b="0" i="0" u="none" strike="noStrike" kern="1200" dirty="0" err="1" smtClean="0">
                <a:solidFill>
                  <a:schemeClr val="tx1"/>
                </a:solidFill>
                <a:effectLst/>
                <a:latin typeface="+mn-lt"/>
                <a:ea typeface="+mn-ea"/>
                <a:cs typeface="+mn-cs"/>
              </a:rPr>
              <a:t>Varcarolis</a:t>
            </a:r>
            <a:r>
              <a:rPr lang="en-US" sz="1200" b="0" i="0" u="none" strike="noStrike" kern="1200" dirty="0" smtClean="0">
                <a:solidFill>
                  <a:schemeClr val="tx1"/>
                </a:solidFill>
                <a:effectLst/>
                <a:latin typeface="+mn-lt"/>
                <a:ea typeface="+mn-ea"/>
                <a:cs typeface="+mn-cs"/>
              </a:rPr>
              <a:t>, 2005).</a:t>
            </a:r>
            <a:endParaRPr lang="en-US" dirty="0" smtClean="0">
              <a:effectLst/>
            </a:endParaRPr>
          </a:p>
          <a:p>
            <a:pPr rtl="0"/>
            <a:endParaRPr lang="en-US" b="1" dirty="0"/>
          </a:p>
        </p:txBody>
      </p:sp>
      <p:sp>
        <p:nvSpPr>
          <p:cNvPr id="4" name="Slide Number Placeholder 3"/>
          <p:cNvSpPr>
            <a:spLocks noGrp="1"/>
          </p:cNvSpPr>
          <p:nvPr>
            <p:ph type="sldNum" sz="quarter" idx="10"/>
          </p:nvPr>
        </p:nvSpPr>
        <p:spPr/>
        <p:txBody>
          <a:bodyPr/>
          <a:lstStyle/>
          <a:p>
            <a:fld id="{007D36F4-00ED-4AC3-ACC4-D73B596ECD06}" type="slidenum">
              <a:rPr lang="en-US" smtClean="0"/>
              <a:t>9</a:t>
            </a:fld>
            <a:endParaRPr lang="en-US"/>
          </a:p>
        </p:txBody>
      </p:sp>
    </p:spTree>
    <p:extLst>
      <p:ext uri="{BB962C8B-B14F-4D97-AF65-F5344CB8AC3E}">
        <p14:creationId xmlns:p14="http://schemas.microsoft.com/office/powerpoint/2010/main" val="320968177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4/11/2015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4/11/2015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4/11/2015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4/11/2015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4/11/2015</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4/11/2015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4/11/2015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4/11/2015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4/11/2015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4/11/2015</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4/11/2015</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4/11/2015</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Schizophrenia</a:t>
            </a:r>
            <a:endParaRPr lang="en-US" dirty="0"/>
          </a:p>
        </p:txBody>
      </p:sp>
      <p:sp>
        <p:nvSpPr>
          <p:cNvPr id="3" name="Subtitle 2"/>
          <p:cNvSpPr>
            <a:spLocks noGrp="1"/>
          </p:cNvSpPr>
          <p:nvPr>
            <p:ph type="subTitle" idx="1"/>
          </p:nvPr>
        </p:nvSpPr>
        <p:spPr>
          <a:xfrm>
            <a:off x="1069848" y="4389120"/>
            <a:ext cx="7891272" cy="1288666"/>
          </a:xfrm>
        </p:spPr>
        <p:txBody>
          <a:bodyPr>
            <a:normAutofit lnSpcReduction="10000"/>
          </a:bodyPr>
          <a:lstStyle/>
          <a:p>
            <a:r>
              <a:rPr lang="en-US" dirty="0" smtClean="0"/>
              <a:t>Justine Gonzalez</a:t>
            </a:r>
          </a:p>
          <a:p>
            <a:r>
              <a:rPr lang="en-US" dirty="0" smtClean="0">
                <a:solidFill>
                  <a:schemeClr val="bg1">
                    <a:lumMod val="50000"/>
                  </a:schemeClr>
                </a:solidFill>
              </a:rPr>
              <a:t>Azusa Pacific University, School of Nursing</a:t>
            </a:r>
          </a:p>
          <a:p>
            <a:r>
              <a:rPr lang="en-US" dirty="0" smtClean="0">
                <a:solidFill>
                  <a:schemeClr val="bg1">
                    <a:lumMod val="50000"/>
                  </a:schemeClr>
                </a:solidFill>
              </a:rPr>
              <a:t>GNRS 584 Mental Health Nursing</a:t>
            </a:r>
            <a:endParaRPr lang="en-US" dirty="0">
              <a:solidFill>
                <a:schemeClr val="bg1">
                  <a:lumMod val="50000"/>
                </a:schemeClr>
              </a:solidFill>
            </a:endParaRPr>
          </a:p>
        </p:txBody>
      </p:sp>
    </p:spTree>
    <p:extLst>
      <p:ext uri="{BB962C8B-B14F-4D97-AF65-F5344CB8AC3E}">
        <p14:creationId xmlns:p14="http://schemas.microsoft.com/office/powerpoint/2010/main" val="50788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lvl="0"/>
            <a:r>
              <a:rPr lang="en-US" dirty="0"/>
              <a:t>Halter, J.M. (2014). </a:t>
            </a:r>
            <a:r>
              <a:rPr lang="en-US" dirty="0" err="1"/>
              <a:t>Vacarolis</a:t>
            </a:r>
            <a:r>
              <a:rPr lang="en-US" dirty="0"/>
              <a:t>’ Foundations of Psychiatric Mental Health Nursing: A Clinical Approach (7th ed.). St. Louis, MO: Saunders Elsevier.</a:t>
            </a:r>
          </a:p>
          <a:p>
            <a:pPr lvl="0"/>
            <a:r>
              <a:rPr lang="en-US" dirty="0"/>
              <a:t>Nussbaum, A. M., (2013). The Pocket Guide to the DSM-5 ™ Diagnostic Exam.  Arlington, VA: Arlington, VA: American Psychiatric Association</a:t>
            </a:r>
            <a:r>
              <a:rPr lang="en-US" dirty="0" smtClean="0"/>
              <a:t>.</a:t>
            </a:r>
            <a:endParaRPr lang="en-US" dirty="0"/>
          </a:p>
        </p:txBody>
      </p:sp>
    </p:spTree>
    <p:extLst>
      <p:ext uri="{BB962C8B-B14F-4D97-AF65-F5344CB8AC3E}">
        <p14:creationId xmlns:p14="http://schemas.microsoft.com/office/powerpoint/2010/main" val="2273534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Diagnoses</a:t>
            </a:r>
            <a:endParaRPr lang="en-US" dirty="0"/>
          </a:p>
        </p:txBody>
      </p:sp>
      <p:sp>
        <p:nvSpPr>
          <p:cNvPr id="3" name="Content Placeholder 2"/>
          <p:cNvSpPr>
            <a:spLocks noGrp="1"/>
          </p:cNvSpPr>
          <p:nvPr>
            <p:ph idx="1"/>
          </p:nvPr>
        </p:nvSpPr>
        <p:spPr/>
        <p:txBody>
          <a:bodyPr/>
          <a:lstStyle/>
          <a:p>
            <a:r>
              <a:rPr lang="en-US" b="1" dirty="0"/>
              <a:t>Disturbed sensory perception: auditory/visual related to altered sensory reception: transmission or </a:t>
            </a:r>
            <a:r>
              <a:rPr lang="en-US" b="1" dirty="0" smtClean="0"/>
              <a:t>integration</a:t>
            </a:r>
          </a:p>
          <a:p>
            <a:r>
              <a:rPr lang="en-US" b="1" dirty="0"/>
              <a:t>Impaired social interaction related to  impaired communication patterns, self-concept disturbance, disturbed thought processes. </a:t>
            </a:r>
            <a:endParaRPr lang="en-US" b="1" dirty="0" smtClean="0"/>
          </a:p>
          <a:p>
            <a:r>
              <a:rPr lang="en-US" b="1" dirty="0"/>
              <a:t>Compromised family coping related to inability to express feelings, </a:t>
            </a:r>
            <a:r>
              <a:rPr lang="en-US" b="1" dirty="0" smtClean="0"/>
              <a:t>impaired </a:t>
            </a:r>
            <a:r>
              <a:rPr lang="en-US" b="1" dirty="0"/>
              <a:t>communication.</a:t>
            </a:r>
            <a:endParaRPr lang="en-US" dirty="0"/>
          </a:p>
        </p:txBody>
      </p:sp>
    </p:spTree>
    <p:extLst>
      <p:ext uri="{BB962C8B-B14F-4D97-AF65-F5344CB8AC3E}">
        <p14:creationId xmlns:p14="http://schemas.microsoft.com/office/powerpoint/2010/main" val="4286340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2087118"/>
          </a:xfrm>
        </p:spPr>
        <p:txBody>
          <a:bodyPr>
            <a:normAutofit/>
          </a:bodyPr>
          <a:lstStyle/>
          <a:p>
            <a:r>
              <a:rPr lang="en-US" sz="3600" b="1" dirty="0"/>
              <a:t>Disturbed sensory perception: auditory/visual related to altered sensory reception: transmission or integration</a:t>
            </a:r>
            <a:endParaRPr lang="en-US" sz="3600" dirty="0"/>
          </a:p>
        </p:txBody>
      </p:sp>
      <p:sp>
        <p:nvSpPr>
          <p:cNvPr id="3" name="Content Placeholder 2"/>
          <p:cNvSpPr>
            <a:spLocks noGrp="1"/>
          </p:cNvSpPr>
          <p:nvPr>
            <p:ph idx="1"/>
          </p:nvPr>
        </p:nvSpPr>
        <p:spPr>
          <a:xfrm>
            <a:off x="1069848" y="2571750"/>
            <a:ext cx="4645152" cy="3600450"/>
          </a:xfrm>
        </p:spPr>
        <p:txBody>
          <a:bodyPr/>
          <a:lstStyle/>
          <a:p>
            <a:pPr marL="0" indent="0">
              <a:buNone/>
            </a:pPr>
            <a:r>
              <a:rPr lang="en-US" dirty="0">
                <a:solidFill>
                  <a:schemeClr val="accent2"/>
                </a:solidFill>
              </a:rPr>
              <a:t>Outcome Criteria:</a:t>
            </a:r>
          </a:p>
          <a:p>
            <a:pPr lvl="1" fontAlgn="base"/>
            <a:r>
              <a:rPr lang="en-US" sz="2000" dirty="0"/>
              <a:t>Maintains social relationships</a:t>
            </a:r>
          </a:p>
          <a:p>
            <a:pPr lvl="1" fontAlgn="base"/>
            <a:r>
              <a:rPr lang="en-US" sz="2000" dirty="0"/>
              <a:t>Maintains role performance</a:t>
            </a:r>
          </a:p>
          <a:p>
            <a:pPr lvl="1" fontAlgn="base"/>
            <a:r>
              <a:rPr lang="en-US" sz="2000" dirty="0"/>
              <a:t>States that the voices are no longer threatening, nor do they interfere with his or her life -- learns ways to refrain from responding to hallucinations.</a:t>
            </a:r>
          </a:p>
          <a:p>
            <a:pPr marL="0" indent="0">
              <a:buNone/>
            </a:pPr>
            <a:endParaRPr lang="en-US" dirty="0"/>
          </a:p>
        </p:txBody>
      </p:sp>
      <p:pic>
        <p:nvPicPr>
          <p:cNvPr id="4" name="Picture 3"/>
          <p:cNvPicPr>
            <a:picLocks noChangeAspect="1"/>
          </p:cNvPicPr>
          <p:nvPr/>
        </p:nvPicPr>
        <p:blipFill>
          <a:blip r:embed="rId3"/>
          <a:stretch>
            <a:fillRect/>
          </a:stretch>
        </p:blipFill>
        <p:spPr>
          <a:xfrm>
            <a:off x="6099048" y="2390775"/>
            <a:ext cx="4926938" cy="3781425"/>
          </a:xfrm>
          <a:prstGeom prst="rect">
            <a:avLst/>
          </a:prstGeom>
        </p:spPr>
      </p:pic>
    </p:spTree>
    <p:extLst>
      <p:ext uri="{BB962C8B-B14F-4D97-AF65-F5344CB8AC3E}">
        <p14:creationId xmlns:p14="http://schemas.microsoft.com/office/powerpoint/2010/main" val="4294767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2087118"/>
          </a:xfrm>
        </p:spPr>
        <p:txBody>
          <a:bodyPr>
            <a:normAutofit/>
          </a:bodyPr>
          <a:lstStyle/>
          <a:p>
            <a:r>
              <a:rPr lang="en-US" sz="3600" b="1" dirty="0" smtClean="0"/>
              <a:t>impaired </a:t>
            </a:r>
            <a:r>
              <a:rPr lang="en-US" sz="3600" b="1" dirty="0"/>
              <a:t>social interaction related to  impaired communication patterns, self-concept disturbance, disturbed thought processes.</a:t>
            </a:r>
            <a:endParaRPr lang="en-US" sz="3600" dirty="0"/>
          </a:p>
        </p:txBody>
      </p:sp>
      <p:sp>
        <p:nvSpPr>
          <p:cNvPr id="3" name="Content Placeholder 2"/>
          <p:cNvSpPr>
            <a:spLocks noGrp="1"/>
          </p:cNvSpPr>
          <p:nvPr>
            <p:ph idx="1"/>
          </p:nvPr>
        </p:nvSpPr>
        <p:spPr>
          <a:xfrm>
            <a:off x="1069848" y="2571750"/>
            <a:ext cx="4645152" cy="3600450"/>
          </a:xfrm>
        </p:spPr>
        <p:txBody>
          <a:bodyPr/>
          <a:lstStyle/>
          <a:p>
            <a:pPr marL="0" indent="0">
              <a:buNone/>
            </a:pPr>
            <a:r>
              <a:rPr lang="en-US" dirty="0">
                <a:solidFill>
                  <a:schemeClr val="accent2"/>
                </a:solidFill>
              </a:rPr>
              <a:t>Outcome Criteria:</a:t>
            </a:r>
          </a:p>
          <a:p>
            <a:pPr lvl="1" fontAlgn="base"/>
            <a:r>
              <a:rPr lang="en-US" sz="2000" dirty="0"/>
              <a:t>Improves social interaction with family, friends, and neighbors</a:t>
            </a:r>
          </a:p>
          <a:p>
            <a:pPr lvl="1" fontAlgn="base"/>
            <a:r>
              <a:rPr lang="en-US" sz="2000" dirty="0"/>
              <a:t>Engages in social interactions in goal-directed manner</a:t>
            </a:r>
          </a:p>
          <a:p>
            <a:pPr lvl="1" fontAlgn="base"/>
            <a:r>
              <a:rPr lang="en-US" sz="2000" dirty="0"/>
              <a:t>Uses appropriate social skills in interactions</a:t>
            </a:r>
          </a:p>
          <a:p>
            <a:pPr marL="0" indent="0">
              <a:buNone/>
            </a:pPr>
            <a:endParaRPr lang="en-US" dirty="0"/>
          </a:p>
        </p:txBody>
      </p:sp>
      <p:pic>
        <p:nvPicPr>
          <p:cNvPr id="5" name="Picture 4"/>
          <p:cNvPicPr>
            <a:picLocks noChangeAspect="1"/>
          </p:cNvPicPr>
          <p:nvPr/>
        </p:nvPicPr>
        <p:blipFill>
          <a:blip r:embed="rId3"/>
          <a:stretch>
            <a:fillRect/>
          </a:stretch>
        </p:blipFill>
        <p:spPr>
          <a:xfrm>
            <a:off x="6838950" y="2571750"/>
            <a:ext cx="3810000" cy="2790825"/>
          </a:xfrm>
          <a:prstGeom prst="rect">
            <a:avLst/>
          </a:prstGeom>
        </p:spPr>
      </p:pic>
    </p:spTree>
    <p:extLst>
      <p:ext uri="{BB962C8B-B14F-4D97-AF65-F5344CB8AC3E}">
        <p14:creationId xmlns:p14="http://schemas.microsoft.com/office/powerpoint/2010/main" val="2463691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2087118"/>
          </a:xfrm>
        </p:spPr>
        <p:txBody>
          <a:bodyPr>
            <a:normAutofit/>
          </a:bodyPr>
          <a:lstStyle/>
          <a:p>
            <a:r>
              <a:rPr lang="en-US" sz="3600" b="1" dirty="0"/>
              <a:t>Compromised family coping related to inability to express feelings, impaired communication.</a:t>
            </a:r>
            <a:endParaRPr lang="en-US" sz="3600" dirty="0"/>
          </a:p>
        </p:txBody>
      </p:sp>
      <p:sp>
        <p:nvSpPr>
          <p:cNvPr id="3" name="Content Placeholder 2"/>
          <p:cNvSpPr>
            <a:spLocks noGrp="1"/>
          </p:cNvSpPr>
          <p:nvPr>
            <p:ph idx="1"/>
          </p:nvPr>
        </p:nvSpPr>
        <p:spPr>
          <a:xfrm>
            <a:off x="5886450" y="2133600"/>
            <a:ext cx="5638800" cy="3333750"/>
          </a:xfrm>
        </p:spPr>
        <p:txBody>
          <a:bodyPr>
            <a:noAutofit/>
          </a:bodyPr>
          <a:lstStyle/>
          <a:p>
            <a:pPr marL="0" indent="0">
              <a:buNone/>
            </a:pPr>
            <a:r>
              <a:rPr lang="en-US" dirty="0">
                <a:solidFill>
                  <a:schemeClr val="accent2"/>
                </a:solidFill>
              </a:rPr>
              <a:t>Outcome Criteria:</a:t>
            </a:r>
          </a:p>
          <a:p>
            <a:pPr marL="0" indent="0">
              <a:buNone/>
            </a:pPr>
            <a:r>
              <a:rPr lang="en-US" dirty="0">
                <a:solidFill>
                  <a:schemeClr val="accent2"/>
                </a:solidFill>
              </a:rPr>
              <a:t>Family members/significant others will:</a:t>
            </a:r>
          </a:p>
          <a:p>
            <a:pPr fontAlgn="base"/>
            <a:r>
              <a:rPr lang="en-US" dirty="0" smtClean="0"/>
              <a:t>State </a:t>
            </a:r>
            <a:r>
              <a:rPr lang="en-US" dirty="0"/>
              <a:t>they have received needed support from community and agency resources that offer support, education, coping skills training, and/or social network development (psychoeducational approach)</a:t>
            </a:r>
          </a:p>
          <a:p>
            <a:pPr fontAlgn="base"/>
            <a:r>
              <a:rPr lang="en-US" dirty="0"/>
              <a:t>Demonstrate problem-solving skills for handling tensions and misunderstanding within the family environment</a:t>
            </a:r>
          </a:p>
          <a:p>
            <a:pPr fontAlgn="base"/>
            <a:r>
              <a:rPr lang="en-US" dirty="0"/>
              <a:t>Recount in some detail the early signs and symptoms of relapse in their ill family member, and know whom to contact </a:t>
            </a:r>
          </a:p>
          <a:p>
            <a:pPr marL="0" indent="0">
              <a:buNone/>
            </a:pPr>
            <a:endParaRPr lang="en-US" dirty="0"/>
          </a:p>
        </p:txBody>
      </p:sp>
      <p:pic>
        <p:nvPicPr>
          <p:cNvPr id="1026" name="Picture 2" descr="Family Having An Intervetion For Their Daugh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25" y="2785491"/>
            <a:ext cx="5251312" cy="2468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836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Acute Phase</a:t>
            </a:r>
            <a:endParaRPr lang="en-US" dirty="0"/>
          </a:p>
        </p:txBody>
      </p:sp>
      <p:sp>
        <p:nvSpPr>
          <p:cNvPr id="8" name="Content Placeholder 7"/>
          <p:cNvSpPr>
            <a:spLocks noGrp="1"/>
          </p:cNvSpPr>
          <p:nvPr>
            <p:ph sz="half" idx="1"/>
          </p:nvPr>
        </p:nvSpPr>
        <p:spPr>
          <a:xfrm>
            <a:off x="1069848" y="2349246"/>
            <a:ext cx="4754880" cy="1556004"/>
          </a:xfrm>
        </p:spPr>
        <p:txBody>
          <a:bodyPr>
            <a:normAutofit lnSpcReduction="10000"/>
          </a:bodyPr>
          <a:lstStyle/>
          <a:p>
            <a:r>
              <a:rPr lang="en-US" dirty="0" smtClean="0"/>
              <a:t>Crisis intervention</a:t>
            </a:r>
          </a:p>
          <a:p>
            <a:r>
              <a:rPr lang="en-US" dirty="0" smtClean="0"/>
              <a:t>Medications for symptom stabilization</a:t>
            </a:r>
          </a:p>
          <a:p>
            <a:r>
              <a:rPr lang="en-US" dirty="0" smtClean="0"/>
              <a:t>Safety</a:t>
            </a:r>
            <a:endParaRPr lang="en-US" dirty="0"/>
          </a:p>
        </p:txBody>
      </p:sp>
      <p:sp>
        <p:nvSpPr>
          <p:cNvPr id="9" name="Content Placeholder 8"/>
          <p:cNvSpPr>
            <a:spLocks noGrp="1"/>
          </p:cNvSpPr>
          <p:nvPr>
            <p:ph sz="half" idx="2"/>
          </p:nvPr>
        </p:nvSpPr>
        <p:spPr>
          <a:xfrm>
            <a:off x="6610350" y="1838706"/>
            <a:ext cx="5167122" cy="4333494"/>
          </a:xfrm>
        </p:spPr>
        <p:txBody>
          <a:bodyPr>
            <a:normAutofit lnSpcReduction="10000"/>
          </a:bodyPr>
          <a:lstStyle/>
          <a:p>
            <a:pPr fontAlgn="base"/>
            <a:r>
              <a:rPr lang="en-US" dirty="0"/>
              <a:t>Level of care/restrictiveness needed to prevent harm to self or others</a:t>
            </a:r>
          </a:p>
          <a:p>
            <a:pPr fontAlgn="base"/>
            <a:r>
              <a:rPr lang="en-US" dirty="0"/>
              <a:t>Needs for external structure and support (e.g., others guiding the patient’s activities)</a:t>
            </a:r>
          </a:p>
          <a:p>
            <a:pPr fontAlgn="base"/>
            <a:r>
              <a:rPr lang="en-US" dirty="0"/>
              <a:t>Ability to cooperate with treatment</a:t>
            </a:r>
          </a:p>
          <a:p>
            <a:pPr fontAlgn="base"/>
            <a:r>
              <a:rPr lang="en-US" dirty="0"/>
              <a:t>Need for a treatment available only in particular settings</a:t>
            </a:r>
          </a:p>
          <a:p>
            <a:pPr fontAlgn="base"/>
            <a:r>
              <a:rPr lang="en-US" dirty="0"/>
              <a:t>Need for treatment of a concurrent medical condition</a:t>
            </a:r>
          </a:p>
          <a:p>
            <a:pPr fontAlgn="base"/>
            <a:r>
              <a:rPr lang="en-US" dirty="0"/>
              <a:t>Availability of third-party information and treatment history required so that staff can reliably assess the patient’s needs</a:t>
            </a:r>
          </a:p>
        </p:txBody>
      </p:sp>
      <p:sp>
        <p:nvSpPr>
          <p:cNvPr id="10" name="Rectangle 9"/>
          <p:cNvSpPr/>
          <p:nvPr/>
        </p:nvSpPr>
        <p:spPr>
          <a:xfrm>
            <a:off x="1046226" y="1838706"/>
            <a:ext cx="5164074" cy="510540"/>
          </a:xfrm>
          <a:prstGeom prst="rect">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FOCUS</a:t>
            </a:r>
            <a:endParaRPr lang="en-US" dirty="0"/>
          </a:p>
        </p:txBody>
      </p:sp>
      <p:sp>
        <p:nvSpPr>
          <p:cNvPr id="11" name="Rectangle 10"/>
          <p:cNvSpPr/>
          <p:nvPr/>
        </p:nvSpPr>
        <p:spPr>
          <a:xfrm>
            <a:off x="6610350" y="778764"/>
            <a:ext cx="5167122" cy="510540"/>
          </a:xfrm>
          <a:prstGeom prst="rect">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FACTORS AFFECTING TREATMENT</a:t>
            </a:r>
            <a:endParaRPr lang="en-US" dirty="0"/>
          </a:p>
        </p:txBody>
      </p:sp>
      <p:sp>
        <p:nvSpPr>
          <p:cNvPr id="12" name="Content Placeholder 7"/>
          <p:cNvSpPr txBox="1">
            <a:spLocks/>
          </p:cNvSpPr>
          <p:nvPr/>
        </p:nvSpPr>
        <p:spPr>
          <a:xfrm>
            <a:off x="1069848" y="4512944"/>
            <a:ext cx="5140452" cy="2002155"/>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fontAlgn="base"/>
            <a:r>
              <a:rPr lang="en-US" dirty="0"/>
              <a:t>Psychiatric, medical, and neurological evaluation</a:t>
            </a:r>
          </a:p>
          <a:p>
            <a:pPr fontAlgn="base"/>
            <a:r>
              <a:rPr lang="en-US" dirty="0"/>
              <a:t>Psychopharmacology</a:t>
            </a:r>
          </a:p>
          <a:p>
            <a:pPr fontAlgn="base"/>
            <a:r>
              <a:rPr lang="en-US" dirty="0"/>
              <a:t>Support, </a:t>
            </a:r>
            <a:r>
              <a:rPr lang="en-US" dirty="0" err="1"/>
              <a:t>psychoeducation</a:t>
            </a:r>
            <a:r>
              <a:rPr lang="en-US" dirty="0"/>
              <a:t>, and guidance</a:t>
            </a:r>
          </a:p>
          <a:p>
            <a:pPr fontAlgn="base"/>
            <a:r>
              <a:rPr lang="en-US" dirty="0"/>
              <a:t>Supervision and structure in a therapeutic environment (milieu)</a:t>
            </a:r>
          </a:p>
          <a:p>
            <a:pPr fontAlgn="base"/>
            <a:r>
              <a:rPr lang="en-US" dirty="0"/>
              <a:t>Monitor fluid intake</a:t>
            </a:r>
          </a:p>
        </p:txBody>
      </p:sp>
      <p:sp>
        <p:nvSpPr>
          <p:cNvPr id="13" name="Rectangle 12"/>
          <p:cNvSpPr/>
          <p:nvPr/>
        </p:nvSpPr>
        <p:spPr>
          <a:xfrm>
            <a:off x="1046226" y="3932301"/>
            <a:ext cx="5164074" cy="510540"/>
          </a:xfrm>
          <a:prstGeom prst="rect">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INTERVENTIONS</a:t>
            </a:r>
            <a:endParaRPr lang="en-US" dirty="0"/>
          </a:p>
        </p:txBody>
      </p:sp>
    </p:spTree>
    <p:extLst>
      <p:ext uri="{BB962C8B-B14F-4D97-AF65-F5344CB8AC3E}">
        <p14:creationId xmlns:p14="http://schemas.microsoft.com/office/powerpoint/2010/main" val="1124205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Phase 2: Stabilization </a:t>
            </a:r>
            <a:r>
              <a:rPr lang="en-US" sz="3600" b="1" dirty="0" smtClean="0">
                <a:solidFill>
                  <a:schemeClr val="accent2"/>
                </a:solidFill>
              </a:rPr>
              <a:t>&amp; </a:t>
            </a:r>
            <a:r>
              <a:rPr lang="en-US" sz="3600" b="1" dirty="0" smtClean="0"/>
              <a:t>Phase </a:t>
            </a:r>
            <a:r>
              <a:rPr lang="en-US" sz="3600" b="1" dirty="0"/>
              <a:t>3: Maintenance</a:t>
            </a:r>
            <a:endParaRPr lang="en-US" sz="3600" dirty="0"/>
          </a:p>
        </p:txBody>
      </p:sp>
      <p:sp>
        <p:nvSpPr>
          <p:cNvPr id="3" name="Content Placeholder 2"/>
          <p:cNvSpPr>
            <a:spLocks noGrp="1"/>
          </p:cNvSpPr>
          <p:nvPr>
            <p:ph sz="half" idx="1"/>
          </p:nvPr>
        </p:nvSpPr>
        <p:spPr>
          <a:xfrm>
            <a:off x="1069848" y="1809750"/>
            <a:ext cx="4754880" cy="5048250"/>
          </a:xfrm>
        </p:spPr>
        <p:txBody>
          <a:bodyPr>
            <a:normAutofit lnSpcReduction="10000"/>
          </a:bodyPr>
          <a:lstStyle/>
          <a:p>
            <a:r>
              <a:rPr lang="en-US" dirty="0" smtClean="0"/>
              <a:t>Medication administration/ adherence</a:t>
            </a:r>
          </a:p>
          <a:p>
            <a:r>
              <a:rPr lang="en-US" dirty="0" smtClean="0"/>
              <a:t>Relationships with trusted providers</a:t>
            </a:r>
          </a:p>
          <a:p>
            <a:r>
              <a:rPr lang="en-US" dirty="0" smtClean="0"/>
              <a:t>Community based therapeutic services</a:t>
            </a:r>
          </a:p>
          <a:p>
            <a:pPr lvl="1"/>
            <a:r>
              <a:rPr lang="en-US" dirty="0" smtClean="0"/>
              <a:t>Group and individual psychotherapy</a:t>
            </a:r>
          </a:p>
          <a:p>
            <a:pPr lvl="1"/>
            <a:r>
              <a:rPr lang="en-US" dirty="0" smtClean="0"/>
              <a:t>Supervised activities</a:t>
            </a:r>
          </a:p>
          <a:p>
            <a:pPr lvl="1"/>
            <a:r>
              <a:rPr lang="en-US" dirty="0" smtClean="0"/>
              <a:t>Training </a:t>
            </a:r>
          </a:p>
          <a:p>
            <a:pPr lvl="2"/>
            <a:r>
              <a:rPr lang="en-US" dirty="0" smtClean="0"/>
              <a:t>Social or coping skills</a:t>
            </a:r>
          </a:p>
          <a:p>
            <a:pPr lvl="1"/>
            <a:r>
              <a:rPr lang="en-US" dirty="0" err="1" smtClean="0"/>
              <a:t>Commuity</a:t>
            </a:r>
            <a:r>
              <a:rPr lang="en-US" dirty="0" smtClean="0"/>
              <a:t> health centers</a:t>
            </a:r>
          </a:p>
          <a:p>
            <a:pPr lvl="1"/>
            <a:r>
              <a:rPr lang="en-US" dirty="0" smtClean="0"/>
              <a:t>Home health services</a:t>
            </a:r>
          </a:p>
          <a:p>
            <a:pPr lvl="1"/>
            <a:r>
              <a:rPr lang="en-US" dirty="0" smtClean="0"/>
              <a:t>Supported employee programs</a:t>
            </a:r>
          </a:p>
          <a:p>
            <a:pPr lvl="1"/>
            <a:r>
              <a:rPr lang="en-US" dirty="0" smtClean="0"/>
              <a:t>Peer-led services</a:t>
            </a:r>
          </a:p>
          <a:p>
            <a:pPr lvl="1"/>
            <a:r>
              <a:rPr lang="en-US" dirty="0" smtClean="0"/>
              <a:t>Constructive activities</a:t>
            </a:r>
          </a:p>
          <a:p>
            <a:pPr lvl="1"/>
            <a:r>
              <a:rPr lang="en-US" dirty="0" smtClean="0"/>
              <a:t>Family educational/skills groups</a:t>
            </a:r>
          </a:p>
          <a:p>
            <a:pPr lvl="1"/>
            <a:r>
              <a:rPr lang="en-US" dirty="0" smtClean="0"/>
              <a:t>Respite care for caregivers</a:t>
            </a:r>
          </a:p>
          <a:p>
            <a:pPr lvl="1"/>
            <a:endParaRPr lang="en-US" dirty="0"/>
          </a:p>
        </p:txBody>
      </p:sp>
      <p:pic>
        <p:nvPicPr>
          <p:cNvPr id="2052" name="Picture 4" descr="http://namiocala.org/images/NAMI-Blue-Dec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4974" y="1960626"/>
            <a:ext cx="4058433"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75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term goal</a:t>
            </a:r>
            <a:endParaRPr lang="en-US" dirty="0"/>
          </a:p>
        </p:txBody>
      </p:sp>
      <p:sp>
        <p:nvSpPr>
          <p:cNvPr id="3" name="Content Placeholder 2"/>
          <p:cNvSpPr>
            <a:spLocks noGrp="1"/>
          </p:cNvSpPr>
          <p:nvPr>
            <p:ph idx="1"/>
          </p:nvPr>
        </p:nvSpPr>
        <p:spPr>
          <a:xfrm>
            <a:off x="1069848" y="2781300"/>
            <a:ext cx="7350252" cy="3752850"/>
          </a:xfrm>
        </p:spPr>
        <p:txBody>
          <a:bodyPr>
            <a:normAutofit fontScale="92500" lnSpcReduction="10000"/>
          </a:bodyPr>
          <a:lstStyle/>
          <a:p>
            <a:pPr marL="0" indent="0">
              <a:buNone/>
            </a:pPr>
            <a:r>
              <a:rPr lang="en-US" sz="2400" dirty="0" smtClean="0"/>
              <a:t>Interventions </a:t>
            </a:r>
            <a:endParaRPr lang="en-US" dirty="0" smtClean="0"/>
          </a:p>
          <a:p>
            <a:r>
              <a:rPr lang="en-US" dirty="0"/>
              <a:t>Assess if incoherence in speech is chronic or more sudden, as in an exacerbation of symptoms. </a:t>
            </a:r>
            <a:endParaRPr lang="en-US" dirty="0" smtClean="0"/>
          </a:p>
          <a:p>
            <a:r>
              <a:rPr lang="en-US" dirty="0"/>
              <a:t>Identify how long client has been on anti-psychotic medication. </a:t>
            </a:r>
            <a:endParaRPr lang="en-US" dirty="0" smtClean="0"/>
          </a:p>
          <a:p>
            <a:r>
              <a:rPr lang="en-US" dirty="0"/>
              <a:t>Plan short, frequent periods with client throughout the </a:t>
            </a:r>
            <a:r>
              <a:rPr lang="en-US" dirty="0" smtClean="0"/>
              <a:t>day.</a:t>
            </a:r>
          </a:p>
          <a:p>
            <a:r>
              <a:rPr lang="en-US" dirty="0"/>
              <a:t>Use therapeutic techniques to try to understand client’s concerns </a:t>
            </a:r>
            <a:endParaRPr lang="en-US" dirty="0" smtClean="0"/>
          </a:p>
          <a:p>
            <a:r>
              <a:rPr lang="en-US" dirty="0"/>
              <a:t>Focus on and direct client’s attention to concrete things in the environment</a:t>
            </a:r>
            <a:r>
              <a:rPr lang="en-US" dirty="0" smtClean="0"/>
              <a:t>.</a:t>
            </a:r>
          </a:p>
          <a:p>
            <a:r>
              <a:rPr lang="en-US" dirty="0"/>
              <a:t>When client is ready, introduce tactics that will lower anxiety and minimize voices and “worrying” thoughts. Teach client </a:t>
            </a:r>
          </a:p>
        </p:txBody>
      </p:sp>
      <p:sp>
        <p:nvSpPr>
          <p:cNvPr id="4" name="Rectangle 3"/>
          <p:cNvSpPr/>
          <p:nvPr/>
        </p:nvSpPr>
        <p:spPr>
          <a:xfrm>
            <a:off x="1069848" y="1771548"/>
            <a:ext cx="10722102" cy="830997"/>
          </a:xfrm>
          <a:prstGeom prst="rect">
            <a:avLst/>
          </a:prstGeom>
        </p:spPr>
        <p:txBody>
          <a:bodyPr wrap="square">
            <a:spAutoFit/>
          </a:bodyPr>
          <a:lstStyle/>
          <a:p>
            <a:r>
              <a:rPr lang="en-US" sz="2400" cap="small" dirty="0">
                <a:solidFill>
                  <a:schemeClr val="accent2"/>
                </a:solidFill>
              </a:rPr>
              <a:t>Client will be able to speak in a manner that can be understood by others with the aid of medication and attentive listening by discharge.</a:t>
            </a:r>
          </a:p>
        </p:txBody>
      </p:sp>
      <p:sp>
        <p:nvSpPr>
          <p:cNvPr id="5" name="Content Placeholder 2"/>
          <p:cNvSpPr txBox="1">
            <a:spLocks/>
          </p:cNvSpPr>
          <p:nvPr/>
        </p:nvSpPr>
        <p:spPr>
          <a:xfrm>
            <a:off x="9010650" y="2803611"/>
            <a:ext cx="2781300" cy="339090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dirty="0" smtClean="0"/>
              <a:t>Evaluation</a:t>
            </a:r>
          </a:p>
          <a:p>
            <a:r>
              <a:rPr lang="en-US" dirty="0"/>
              <a:t>Assess client’s speech and coherence during frequent, short meetings throughout the day and evaluate whether they have improved or not.</a:t>
            </a:r>
            <a:endParaRPr lang="en-US" dirty="0" smtClean="0"/>
          </a:p>
          <a:p>
            <a:pPr marL="0" indent="0">
              <a:buFont typeface="Wingdings" pitchFamily="2" charset="2"/>
              <a:buNone/>
            </a:pPr>
            <a:endParaRPr lang="en-US" dirty="0"/>
          </a:p>
        </p:txBody>
      </p:sp>
    </p:spTree>
    <p:extLst>
      <p:ext uri="{BB962C8B-B14F-4D97-AF65-F5344CB8AC3E}">
        <p14:creationId xmlns:p14="http://schemas.microsoft.com/office/powerpoint/2010/main" val="2706960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goal</a:t>
            </a:r>
            <a:endParaRPr lang="en-US" dirty="0"/>
          </a:p>
        </p:txBody>
      </p:sp>
      <p:sp>
        <p:nvSpPr>
          <p:cNvPr id="3" name="Content Placeholder 2"/>
          <p:cNvSpPr>
            <a:spLocks noGrp="1"/>
          </p:cNvSpPr>
          <p:nvPr>
            <p:ph idx="1"/>
          </p:nvPr>
        </p:nvSpPr>
        <p:spPr>
          <a:xfrm>
            <a:off x="1069848" y="2781300"/>
            <a:ext cx="7350252" cy="3752850"/>
          </a:xfrm>
        </p:spPr>
        <p:txBody>
          <a:bodyPr>
            <a:normAutofit lnSpcReduction="10000"/>
          </a:bodyPr>
          <a:lstStyle/>
          <a:p>
            <a:pPr marL="0" indent="0">
              <a:buNone/>
            </a:pPr>
            <a:r>
              <a:rPr lang="en-US" sz="2400" dirty="0" smtClean="0"/>
              <a:t>Interventions </a:t>
            </a:r>
          </a:p>
          <a:p>
            <a:r>
              <a:rPr lang="en-US" dirty="0"/>
              <a:t>Assess if medication has reached therapeutic levels</a:t>
            </a:r>
            <a:r>
              <a:rPr lang="en-US" dirty="0" smtClean="0"/>
              <a:t>.</a:t>
            </a:r>
          </a:p>
          <a:p>
            <a:r>
              <a:rPr lang="en-US" dirty="0"/>
              <a:t>Ensure that goals set are realistic, whether in the hospital or community. </a:t>
            </a:r>
            <a:endParaRPr lang="en-US" dirty="0" smtClean="0"/>
          </a:p>
          <a:p>
            <a:r>
              <a:rPr lang="en-US" dirty="0"/>
              <a:t>Keep environment as free from stimuli as possible. </a:t>
            </a:r>
            <a:endParaRPr lang="en-US" dirty="0" smtClean="0"/>
          </a:p>
          <a:p>
            <a:r>
              <a:rPr lang="en-US" dirty="0"/>
              <a:t>Structure times each day to include planned times for brief interactions and activities with the client on a one-on-one basis</a:t>
            </a:r>
            <a:r>
              <a:rPr lang="en-US" dirty="0" smtClean="0"/>
              <a:t>.</a:t>
            </a:r>
          </a:p>
          <a:p>
            <a:r>
              <a:rPr lang="en-US" dirty="0"/>
              <a:t>Provide opportunities for client to learn adaptive social skills in a nonthreatening environment. Initial social skills could include basic social behaviors</a:t>
            </a:r>
            <a:endParaRPr lang="en-US" dirty="0" smtClean="0"/>
          </a:p>
        </p:txBody>
      </p:sp>
      <p:sp>
        <p:nvSpPr>
          <p:cNvPr id="4" name="Rectangle 3"/>
          <p:cNvSpPr/>
          <p:nvPr/>
        </p:nvSpPr>
        <p:spPr>
          <a:xfrm>
            <a:off x="1069848" y="1771548"/>
            <a:ext cx="10722102" cy="830997"/>
          </a:xfrm>
          <a:prstGeom prst="rect">
            <a:avLst/>
          </a:prstGeom>
        </p:spPr>
        <p:txBody>
          <a:bodyPr wrap="square">
            <a:spAutoFit/>
          </a:bodyPr>
          <a:lstStyle/>
          <a:p>
            <a:r>
              <a:rPr lang="en-US" sz="2400" cap="small" dirty="0">
                <a:solidFill>
                  <a:schemeClr val="accent2"/>
                </a:solidFill>
              </a:rPr>
              <a:t>Client will engage in one or two activities with minimal encouragement from nurse or family members by the end of the </a:t>
            </a:r>
            <a:r>
              <a:rPr lang="en-US" sz="2400" cap="small" dirty="0" smtClean="0">
                <a:solidFill>
                  <a:schemeClr val="accent2"/>
                </a:solidFill>
              </a:rPr>
              <a:t>month.</a:t>
            </a:r>
            <a:endParaRPr lang="en-US" sz="2400" cap="small" dirty="0">
              <a:solidFill>
                <a:schemeClr val="accent2"/>
              </a:solidFill>
            </a:endParaRPr>
          </a:p>
        </p:txBody>
      </p:sp>
      <p:sp>
        <p:nvSpPr>
          <p:cNvPr id="5" name="Content Placeholder 2"/>
          <p:cNvSpPr txBox="1">
            <a:spLocks/>
          </p:cNvSpPr>
          <p:nvPr/>
        </p:nvSpPr>
        <p:spPr>
          <a:xfrm>
            <a:off x="9010650" y="2803611"/>
            <a:ext cx="2781300" cy="3390900"/>
          </a:xfrm>
          <a:prstGeom prst="rect">
            <a:avLst/>
          </a:prstGeom>
        </p:spPr>
        <p:txBody>
          <a:bodyPr vert="horz" lIns="91440" tIns="45720" rIns="91440" bIns="45720" rtlCol="0">
            <a:normAutofit fontScale="925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dirty="0" smtClean="0"/>
              <a:t>Evaluation</a:t>
            </a:r>
          </a:p>
          <a:p>
            <a:r>
              <a:rPr lang="en-US" dirty="0"/>
              <a:t>At the end of the </a:t>
            </a:r>
            <a:r>
              <a:rPr lang="en-US" dirty="0" smtClean="0"/>
              <a:t>month, </a:t>
            </a:r>
            <a:r>
              <a:rPr lang="en-US" dirty="0"/>
              <a:t>ask the patient and/or family members about the client’s progress in participating in activities and if the client needed encouragement or not. Encourage the family to implement interventions as necessary.</a:t>
            </a:r>
          </a:p>
        </p:txBody>
      </p:sp>
    </p:spTree>
    <p:extLst>
      <p:ext uri="{BB962C8B-B14F-4D97-AF65-F5344CB8AC3E}">
        <p14:creationId xmlns:p14="http://schemas.microsoft.com/office/powerpoint/2010/main" val="12979590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49</TotalTime>
  <Words>1430</Words>
  <Application>Microsoft Office PowerPoint</Application>
  <PresentationFormat>Widescreen</PresentationFormat>
  <Paragraphs>167</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Rockwell</vt:lpstr>
      <vt:lpstr>Rockwell Condensed</vt:lpstr>
      <vt:lpstr>Wingdings</vt:lpstr>
      <vt:lpstr>Wood Type</vt:lpstr>
      <vt:lpstr>Schizophrenia</vt:lpstr>
      <vt:lpstr>Nursing Diagnoses</vt:lpstr>
      <vt:lpstr>Disturbed sensory perception: auditory/visual related to altered sensory reception: transmission or integration</vt:lpstr>
      <vt:lpstr>impaired social interaction related to  impaired communication patterns, self-concept disturbance, disturbed thought processes.</vt:lpstr>
      <vt:lpstr>Compromised family coping related to inability to express feelings, impaired communication.</vt:lpstr>
      <vt:lpstr>Acute Phase</vt:lpstr>
      <vt:lpstr>Phase 2: Stabilization &amp; Phase 3: Maintenance</vt:lpstr>
      <vt:lpstr>Short term goal</vt:lpstr>
      <vt:lpstr>Long term goal</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Schozophrenia</dc:title>
  <dc:creator>Justine Gonzalez</dc:creator>
  <cp:lastModifiedBy>Justine Gonzalez</cp:lastModifiedBy>
  <cp:revision>8</cp:revision>
  <dcterms:created xsi:type="dcterms:W3CDTF">2014-06-22T18:51:58Z</dcterms:created>
  <dcterms:modified xsi:type="dcterms:W3CDTF">2015-04-11T17:28:26Z</dcterms:modified>
</cp:coreProperties>
</file>