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65760"/>
            <a:ext cx="10437812" cy="192564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365760"/>
            <a:ext cx="1602997" cy="1925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cdc.gov/parasites/li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Pediculosis </a:t>
            </a:r>
            <a:r>
              <a:rPr lang="en-US" dirty="0" err="1" smtClean="0"/>
              <a:t>capitis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Justine </a:t>
            </a:r>
            <a:r>
              <a:rPr lang="en-US" dirty="0" smtClean="0"/>
              <a:t>Gonzalez, Jenny </a:t>
            </a:r>
            <a:r>
              <a:rPr lang="en-US" dirty="0" smtClean="0"/>
              <a:t>Hsu, Janelle </a:t>
            </a:r>
            <a:r>
              <a:rPr lang="en-US" dirty="0" err="1" smtClean="0"/>
              <a:t>Bogran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GNRS 583 Pediatrics, Marcia Davis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Azusa Pacific University, School of Nursing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What possible complications can occur as a result of failing to treat head lice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Sores can occur on the head from scratching. 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sores can become infected with bacteria normally found on a person’s skin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can also result in dry, </a:t>
            </a:r>
            <a:r>
              <a:rPr lang="en-US" dirty="0" err="1"/>
              <a:t>hyperpigmented</a:t>
            </a:r>
            <a:r>
              <a:rPr lang="en-US" dirty="0"/>
              <a:t>, thickly encrusted, scaly skin with residual scarring. </a:t>
            </a:r>
          </a:p>
          <a:p>
            <a:endParaRPr lang="en-US" dirty="0"/>
          </a:p>
        </p:txBody>
      </p:sp>
      <p:pic>
        <p:nvPicPr>
          <p:cNvPr id="7170" name="Picture 2" descr="http://img.webmd.com/dtmcms/live/webmd/consumer_assets/site_images/articles/health_tools/lice_slideshow/PRinc_rm_photo_of_abcess_from_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3" y="4302935"/>
            <a:ext cx="3463925" cy="23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kinsight.com/images/dx/webChild/pediculosisCapitisHeadLice_53777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06" y="4307287"/>
            <a:ext cx="3145910" cy="23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.ytimg.com/vi/OJm6fnjuXMs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35" y="4294442"/>
            <a:ext cx="3150515" cy="2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What should your nursing actions include regarding A.P.’s classmates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14880"/>
            <a:ext cx="10394079" cy="4389119"/>
          </a:xfrm>
        </p:spPr>
        <p:txBody>
          <a:bodyPr>
            <a:normAutofit/>
          </a:bodyPr>
          <a:lstStyle/>
          <a:p>
            <a:r>
              <a:rPr lang="en-US" dirty="0"/>
              <a:t>EDUCATION for parents on how to check for lice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INSPECT children at the school</a:t>
            </a:r>
          </a:p>
          <a:p>
            <a:r>
              <a:rPr lang="en-US" dirty="0" smtClean="0"/>
              <a:t>TREAT infested children</a:t>
            </a:r>
          </a:p>
          <a:p>
            <a:endParaRPr lang="en-US" dirty="0" smtClean="0"/>
          </a:p>
        </p:txBody>
      </p:sp>
      <p:pic>
        <p:nvPicPr>
          <p:cNvPr id="1026" name="Picture 2" descr="http://3.bp.blogspot.com/--1C5XDx2gf0/VCAlQT29wkI/AAAAAAAAapo/sKt-oEwFl00/s1600/nit-nur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561568"/>
            <a:ext cx="7251700" cy="50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3600"/>
            <a:ext cx="7434979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Live lice survive for up to 48 hours away from the host, but nits are shed into the environment and are capable of hatching in 7 to 10 days; retreatment may be required. Therefore, measures must be taken to prevent further infestation</a:t>
            </a:r>
          </a:p>
          <a:p>
            <a:r>
              <a:rPr lang="en-US" dirty="0"/>
              <a:t>Nurses should emphasize that anyone can get pediculosis; it has no respect for age, socioeconomic level, or cleanliness. Lice do not jump or fly, and are not carried by pets. </a:t>
            </a:r>
          </a:p>
          <a:p>
            <a:r>
              <a:rPr lang="en-US" dirty="0"/>
              <a:t>Nurses should carefully inspect children who scratch their heads more than usual for bit marks, redness, and nits. The hair is systematically spread with two flat-sided sticks or tongue depressors, and the scalp is observed for any movement that indicates a louse. Nurses should wear gloves when examining the hair. Children with head lice should be allowed to return to school after proper </a:t>
            </a:r>
            <a:r>
              <a:rPr lang="en-US" dirty="0" smtClean="0"/>
              <a:t>treatment.</a:t>
            </a:r>
            <a:endParaRPr lang="en-US" dirty="0"/>
          </a:p>
        </p:txBody>
      </p:sp>
      <p:pic>
        <p:nvPicPr>
          <p:cNvPr id="8194" name="Picture 2" descr="http://media3.onsugar.com/files/2014/08/28/237/n/1922664/baf7ff80254b6642_thumb_temp_cover_file8452311396984615.xxxlarge/i/Tips-Getting-Rid-L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/>
          <a:stretch/>
        </p:blipFill>
        <p:spPr bwMode="auto">
          <a:xfrm>
            <a:off x="8248650" y="-47625"/>
            <a:ext cx="394335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675" y="2336873"/>
            <a:ext cx="7807325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Center for Disease Control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(</a:t>
            </a:r>
            <a:r>
              <a:rPr lang="en-US" u="sng" dirty="0">
                <a:hlinkClick r:id="rId2"/>
              </a:rPr>
              <a:t>http://www.cdc.gov/parasites/lice/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Hockenberry</a:t>
            </a:r>
            <a:r>
              <a:rPr lang="en-US" dirty="0"/>
              <a:t>, M. and Wilson, D., (2013), Wong’s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Essentials </a:t>
            </a:r>
            <a:r>
              <a:rPr lang="en-US" dirty="0"/>
              <a:t>of </a:t>
            </a:r>
            <a:r>
              <a:rPr lang="en-US" dirty="0" smtClean="0"/>
              <a:t>Pediatric </a:t>
            </a:r>
            <a:r>
              <a:rPr lang="en-US" dirty="0"/>
              <a:t>Nursing. 9th Ed., Elsevier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Mosby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1266" name="Picture 2" descr="http://campusreporter.files.wordpress.com/2010/11/nits_and_lice_life_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336873"/>
            <a:ext cx="40386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70" y="2476269"/>
            <a:ext cx="9613861" cy="359931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A.P</a:t>
            </a:r>
            <a:r>
              <a:rPr lang="en-US" i="1" dirty="0"/>
              <a:t>. is an 8-year-old who is sent to </a:t>
            </a:r>
            <a:endParaRPr lang="en-US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the nurse’s </a:t>
            </a:r>
            <a:r>
              <a:rPr lang="en-US" i="1" dirty="0"/>
              <a:t>office because </a:t>
            </a:r>
            <a:r>
              <a:rPr lang="en-US" i="1" dirty="0" smtClean="0"/>
              <a:t>she </a:t>
            </a:r>
            <a:r>
              <a:rPr lang="en-US" i="1" dirty="0"/>
              <a:t>has had a several-day history of scratching her head so badly that she complains </a:t>
            </a:r>
            <a:endParaRPr lang="en-US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that </a:t>
            </a:r>
            <a:r>
              <a:rPr lang="en-US" i="1" dirty="0"/>
              <a:t>her “head hurts”.  </a:t>
            </a:r>
            <a:endParaRPr lang="en-US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You </a:t>
            </a:r>
            <a:r>
              <a:rPr lang="en-US" i="1" dirty="0"/>
              <a:t>complete a general examination of A.P.’s head and notice that she has red, irritated areas with several scratch marks; </a:t>
            </a:r>
            <a:endParaRPr lang="en-US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a </a:t>
            </a:r>
            <a:r>
              <a:rPr lang="en-US" i="1" dirty="0"/>
              <a:t>few open sores; and sesame seed-sized, silvery white and yellow nodules (bugs) that are adhered to many of her hair shafts.  </a:t>
            </a:r>
            <a:endParaRPr lang="en-US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You </a:t>
            </a:r>
            <a:r>
              <a:rPr lang="en-US" i="1" dirty="0"/>
              <a:t>determine that A.P. has </a:t>
            </a:r>
            <a:r>
              <a:rPr lang="en-US" b="1" i="1" dirty="0">
                <a:solidFill>
                  <a:srgbClr val="F09415"/>
                </a:solidFill>
              </a:rPr>
              <a:t>pediculosis </a:t>
            </a:r>
            <a:r>
              <a:rPr lang="en-US" b="1" i="1" dirty="0" err="1">
                <a:solidFill>
                  <a:srgbClr val="F09415"/>
                </a:solidFill>
              </a:rPr>
              <a:t>capitis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10242" name="Picture 2" descr="http://img.najmama.sk/stories/Zdravie/article/vsa_detsk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11125"/>
            <a:ext cx="40671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What is pediculosis </a:t>
            </a:r>
            <a:r>
              <a:rPr lang="en-US" b="1" dirty="0" err="1"/>
              <a:t>capitis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214952"/>
            <a:ext cx="7271466" cy="23054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AKA Head Lice</a:t>
            </a:r>
          </a:p>
          <a:p>
            <a:r>
              <a:rPr lang="en-US" dirty="0"/>
              <a:t>infestation of the scalp by </a:t>
            </a:r>
            <a:r>
              <a:rPr lang="en-US" i="1" dirty="0" err="1"/>
              <a:t>Pediculus</a:t>
            </a:r>
            <a:r>
              <a:rPr lang="en-US" i="1" dirty="0"/>
              <a:t> </a:t>
            </a:r>
            <a:r>
              <a:rPr lang="en-US" i="1" dirty="0" err="1"/>
              <a:t>humanus</a:t>
            </a:r>
            <a:r>
              <a:rPr lang="en-US" i="1" dirty="0"/>
              <a:t> </a:t>
            </a:r>
            <a:r>
              <a:rPr lang="en-US" i="1" dirty="0" err="1" smtClean="0"/>
              <a:t>capitis</a:t>
            </a:r>
            <a:r>
              <a:rPr lang="en-US" i="1" dirty="0"/>
              <a:t>, </a:t>
            </a:r>
            <a:r>
              <a:rPr lang="en-US" dirty="0"/>
              <a:t>a common parasite in school-age children. </a:t>
            </a:r>
            <a:endParaRPr lang="en-US" dirty="0" smtClean="0"/>
          </a:p>
          <a:p>
            <a:r>
              <a:rPr lang="en-US" dirty="0" smtClean="0"/>
              <a:t>Adult </a:t>
            </a:r>
            <a:r>
              <a:rPr lang="en-US" dirty="0"/>
              <a:t>louse lives only about 48 hours when away from a human host, and the life span of the average female is 1 month. 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321" y="4348996"/>
            <a:ext cx="11000503" cy="2432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female lays her eggs at night at the junction of a hair shaft and close to the skin because the eggs need a warm environment. </a:t>
            </a:r>
          </a:p>
          <a:p>
            <a:r>
              <a:rPr lang="en-US" dirty="0" smtClean="0"/>
              <a:t>The eggs or nits hatch in approximately 7 to 10 days. </a:t>
            </a:r>
          </a:p>
          <a:p>
            <a:r>
              <a:rPr lang="en-US" dirty="0" smtClean="0"/>
              <a:t>Itching is usually the only symptom. </a:t>
            </a:r>
          </a:p>
          <a:p>
            <a:r>
              <a:rPr lang="en-US" dirty="0" smtClean="0"/>
              <a:t>Common areas involved are the occipital area, behind the ears, and the nape of the neck.</a:t>
            </a:r>
          </a:p>
          <a:p>
            <a:endParaRPr lang="en-US" dirty="0"/>
          </a:p>
        </p:txBody>
      </p:sp>
      <p:pic>
        <p:nvPicPr>
          <p:cNvPr id="2052" name="Picture 4" descr="http://www.huidziekten.nl/afbeeldingen/pediculosis-capiti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058862"/>
            <a:ext cx="40671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your next steps in A.P.’s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8791754" cy="3599316"/>
          </a:xfrm>
        </p:spPr>
        <p:txBody>
          <a:bodyPr/>
          <a:lstStyle/>
          <a:p>
            <a:r>
              <a:rPr lang="en-US" dirty="0" smtClean="0"/>
              <a:t>Treat with </a:t>
            </a:r>
            <a:r>
              <a:rPr lang="en-US" dirty="0" err="1" smtClean="0"/>
              <a:t>pediculicides</a:t>
            </a:r>
            <a:r>
              <a:rPr lang="en-US" dirty="0" smtClean="0"/>
              <a:t> </a:t>
            </a:r>
            <a:r>
              <a:rPr lang="en-US" dirty="0"/>
              <a:t>and manual removal of nit cases.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drug of choice </a:t>
            </a:r>
            <a:r>
              <a:rPr lang="en-US" dirty="0"/>
              <a:t>for infants and children is </a:t>
            </a:r>
            <a:r>
              <a:rPr lang="en-US" dirty="0" err="1">
                <a:solidFill>
                  <a:srgbClr val="FFFF00"/>
                </a:solidFill>
              </a:rPr>
              <a:t>permethrin</a:t>
            </a:r>
            <a:r>
              <a:rPr lang="en-US" dirty="0">
                <a:solidFill>
                  <a:srgbClr val="FFFF00"/>
                </a:solidFill>
              </a:rPr>
              <a:t> 1% cream rinse (Nix)</a:t>
            </a:r>
            <a:r>
              <a:rPr lang="en-US" dirty="0"/>
              <a:t>, which kills adult lice and nits. </a:t>
            </a:r>
            <a:endParaRPr lang="en-US" dirty="0" smtClean="0"/>
          </a:p>
          <a:p>
            <a:r>
              <a:rPr lang="en-US" dirty="0" smtClean="0"/>
              <a:t>Daily </a:t>
            </a:r>
            <a:r>
              <a:rPr lang="en-US" dirty="0"/>
              <a:t>removal of nits from the child’s hair with a metal nit comb at least every 2 or 3 days is a control measure following lice treatment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To ensure a cure, </a:t>
            </a:r>
            <a:r>
              <a:rPr lang="en-US" dirty="0" err="1"/>
              <a:t>permethrin</a:t>
            </a:r>
            <a:r>
              <a:rPr lang="en-US" dirty="0"/>
              <a:t> treatment repeated at 7-10 days after initial treatment can be done.</a:t>
            </a:r>
          </a:p>
          <a:p>
            <a:endParaRPr lang="en-US" dirty="0"/>
          </a:p>
        </p:txBody>
      </p:sp>
      <p:pic>
        <p:nvPicPr>
          <p:cNvPr id="3074" name="Picture 2" descr="http://1.bp.blogspot.com/-P6_mqCiVImw/VCAlz8KpbwI/AAAAAAAAap0/StVIJZq23nY/s1600/100693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7" t="7063" r="21734" b="7222"/>
          <a:stretch/>
        </p:blipFill>
        <p:spPr bwMode="auto">
          <a:xfrm>
            <a:off x="7765313" y="5078939"/>
            <a:ext cx="819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bVIy4IoADWw/VCAl0FLDrWI/AAAAAAAAapw/FXIlGPIltqQ/s1600/101607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4683" r="29578" b="11984"/>
          <a:stretch/>
        </p:blipFill>
        <p:spPr bwMode="auto">
          <a:xfrm>
            <a:off x="8641121" y="5058375"/>
            <a:ext cx="684010" cy="17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cx.images-amazon.com/images/I/51sf4l3kvIL._SY355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207"/>
          <a:stretch/>
        </p:blipFill>
        <p:spPr bwMode="auto">
          <a:xfrm>
            <a:off x="9472075" y="3215935"/>
            <a:ext cx="25336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cx.images-amazon.com/images/I/512URqQBR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25" y="727901"/>
            <a:ext cx="1697575" cy="2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What should be included in the educational plans for A.P. and her parents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336872"/>
            <a:ext cx="7124700" cy="43496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epeated </a:t>
            </a:r>
            <a:r>
              <a:rPr lang="en-US" dirty="0"/>
              <a:t>exposure of children to strong chemicals on the scalp may be </a:t>
            </a:r>
            <a:r>
              <a:rPr lang="en-US" dirty="0" smtClean="0"/>
              <a:t>unwise </a:t>
            </a:r>
          </a:p>
          <a:p>
            <a:r>
              <a:rPr lang="en-US" dirty="0" smtClean="0"/>
              <a:t>Carefully inspect </a:t>
            </a:r>
            <a:r>
              <a:rPr lang="en-US" dirty="0"/>
              <a:t>children who scratch their heads more than usual </a:t>
            </a:r>
            <a:r>
              <a:rPr lang="en-US" dirty="0" smtClean="0"/>
              <a:t>for</a:t>
            </a:r>
          </a:p>
          <a:p>
            <a:pPr lvl="1"/>
            <a:r>
              <a:rPr lang="en-US" dirty="0" smtClean="0"/>
              <a:t>bite marks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nits</a:t>
            </a:r>
          </a:p>
          <a:p>
            <a:r>
              <a:rPr lang="en-US" dirty="0" smtClean="0"/>
              <a:t> </a:t>
            </a:r>
            <a:r>
              <a:rPr lang="en-US" dirty="0"/>
              <a:t>Lice are small and grayish tan, have no wings, and are visible to the naked eye.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nits, or eggs, appear as tiny whitish oval specks adhering to the hair shaft about 6 mm (0.25 inch) from the scalp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confuse with dandruff, dandruff will fall </a:t>
            </a:r>
            <a:r>
              <a:rPr lang="en-US" dirty="0" smtClean="0"/>
              <a:t>easily</a:t>
            </a:r>
            <a:endParaRPr lang="en-US" dirty="0"/>
          </a:p>
        </p:txBody>
      </p:sp>
      <p:pic>
        <p:nvPicPr>
          <p:cNvPr id="4100" name="Picture 4" descr="http://img.webmd.com/dtmcms/live/webmd/consumer_assets/site_images/articles/health_tools/bad_bugs_slideshow/dermnet_photo_of_head_lice_infe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78134"/>
            <a:ext cx="4067175" cy="276225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What should be included in the educational plans for A.P. and her parents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7911229" cy="43496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</a:t>
            </a:r>
            <a:r>
              <a:rPr lang="en-US" dirty="0"/>
              <a:t>the directions carefully before beginning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Make child as </a:t>
            </a:r>
            <a:r>
              <a:rPr lang="en-US" dirty="0"/>
              <a:t>comfortable as possible during the application process </a:t>
            </a:r>
            <a:endParaRPr lang="en-US" dirty="0" smtClean="0"/>
          </a:p>
          <a:p>
            <a:pPr lvl="1"/>
            <a:r>
              <a:rPr lang="en-US" dirty="0" err="1" smtClean="0"/>
              <a:t>pediculicide</a:t>
            </a:r>
            <a:r>
              <a:rPr lang="en-US" dirty="0" smtClean="0"/>
              <a:t> </a:t>
            </a:r>
            <a:r>
              <a:rPr lang="en-US" dirty="0"/>
              <a:t>must remain on the scalp and hair for several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Avoid open flames while </a:t>
            </a:r>
            <a:r>
              <a:rPr lang="en-US" dirty="0" err="1" smtClean="0"/>
              <a:t>pediculicide</a:t>
            </a:r>
            <a:r>
              <a:rPr lang="en-US" dirty="0" smtClean="0"/>
              <a:t> is on due to flammability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not necessary to remove the nits after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live lice cause infestation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/>
              <a:t>an extra-fine-tooth comb that is included in many commercial </a:t>
            </a:r>
            <a:r>
              <a:rPr lang="en-US" dirty="0" err="1"/>
              <a:t>pediculicides</a:t>
            </a:r>
            <a:r>
              <a:rPr lang="en-US" dirty="0"/>
              <a:t> or is available at community pharmacies to facilitate manual removal. </a:t>
            </a:r>
            <a:endParaRPr lang="en-US" dirty="0" smtClean="0"/>
          </a:p>
          <a:p>
            <a:r>
              <a:rPr lang="en-US" dirty="0" smtClean="0"/>
              <a:t>Measures </a:t>
            </a:r>
            <a:r>
              <a:rPr lang="en-US" dirty="0"/>
              <a:t>must be taken to prevent further infestation such as machine-wash all clothing, towels, linens and hot dry for 20 min. Vacuum and clean the house as well to prevent further infestation. </a:t>
            </a:r>
            <a:endParaRPr lang="en-US" dirty="0" smtClean="0"/>
          </a:p>
          <a:p>
            <a:pPr lvl="1"/>
            <a:r>
              <a:rPr lang="en-US" dirty="0" smtClean="0"/>
              <a:t>Spraying </a:t>
            </a:r>
            <a:r>
              <a:rPr lang="en-US" dirty="0"/>
              <a:t>with insecticide is not recommended because of the danger to children and animals.</a:t>
            </a:r>
          </a:p>
        </p:txBody>
      </p:sp>
      <p:pic>
        <p:nvPicPr>
          <p:cNvPr id="5122" name="Picture 2" descr="http://lancaster.unl.edu/pest/images/lice/combingclaire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32" y="2336872"/>
            <a:ext cx="3464757" cy="34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What should be included in the educational plans for A.P. and her parents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7911229" cy="4349677"/>
          </a:xfrm>
        </p:spPr>
        <p:txBody>
          <a:bodyPr>
            <a:normAutofit/>
          </a:bodyPr>
          <a:lstStyle/>
          <a:p>
            <a:r>
              <a:rPr lang="en-US" dirty="0" smtClean="0"/>
              <a:t>Measures </a:t>
            </a:r>
            <a:r>
              <a:rPr lang="en-US" dirty="0"/>
              <a:t>must be taken to prevent further infestation </a:t>
            </a:r>
            <a:endParaRPr lang="en-US" dirty="0" smtClean="0"/>
          </a:p>
          <a:p>
            <a:pPr lvl="1"/>
            <a:r>
              <a:rPr lang="en-US" dirty="0" smtClean="0"/>
              <a:t>machine-wash </a:t>
            </a:r>
            <a:r>
              <a:rPr lang="en-US" dirty="0"/>
              <a:t>all clothing, towels, linens </a:t>
            </a:r>
            <a:r>
              <a:rPr lang="en-US" dirty="0" smtClean="0"/>
              <a:t>and hot </a:t>
            </a:r>
            <a:r>
              <a:rPr lang="en-US" dirty="0"/>
              <a:t>dry for 20 </a:t>
            </a:r>
            <a:r>
              <a:rPr lang="en-US" dirty="0" smtClean="0"/>
              <a:t>minutes. Dry clean non-washable items.</a:t>
            </a:r>
            <a:endParaRPr lang="en-US" dirty="0"/>
          </a:p>
          <a:p>
            <a:pPr lvl="1"/>
            <a:r>
              <a:rPr lang="en-US" dirty="0" smtClean="0"/>
              <a:t>Vacuum carpets, car seats, pillows, stuffed animals, rugs, mattresses, and furniture.</a:t>
            </a:r>
          </a:p>
          <a:p>
            <a:pPr lvl="1"/>
            <a:r>
              <a:rPr lang="en-US" dirty="0" smtClean="0"/>
              <a:t>Clean </a:t>
            </a:r>
            <a:r>
              <a:rPr lang="en-US" dirty="0"/>
              <a:t>the house </a:t>
            </a:r>
            <a:r>
              <a:rPr lang="en-US" dirty="0" smtClean="0"/>
              <a:t>to </a:t>
            </a:r>
            <a:r>
              <a:rPr lang="en-US" dirty="0"/>
              <a:t>prevent further infestation. </a:t>
            </a:r>
            <a:endParaRPr lang="en-US" dirty="0" smtClean="0"/>
          </a:p>
          <a:p>
            <a:pPr lvl="1"/>
            <a:r>
              <a:rPr lang="en-US" dirty="0" smtClean="0"/>
              <a:t>Spraying </a:t>
            </a:r>
            <a:r>
              <a:rPr lang="en-US" dirty="0"/>
              <a:t>with insecticide is not </a:t>
            </a:r>
            <a:r>
              <a:rPr lang="en-US" dirty="0" smtClean="0"/>
              <a:t>recommended </a:t>
            </a:r>
            <a:r>
              <a:rPr lang="en-US" dirty="0"/>
              <a:t>because of the danger to children and animals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Soak combs, brushes, and hair accessories in lice-killing  products for 1 hour, or in boiling water for 10 minutes.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http://www.getridoflice.org/wp-content/uploads/2014/02/Vacu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2336872"/>
            <a:ext cx="2524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23" y="304801"/>
            <a:ext cx="9613857" cy="20320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parents take A.P. home to treat her.  Which statement by A.P.’s mother would help make A.P. the most comfortable during this treatment period?  Explain your answer choice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602877" cy="4267127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“Here is the shampoo.  Be sure to scrub your head for several minutes.”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“We can pretend you are at the beauty parlor!  Lean back while I wash your hair.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“I sure hope this works.  I never thought this would happen!”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“It might be best to go ahead and cut your hair.  It will grow back quickly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283200" y="2336872"/>
            <a:ext cx="6096000" cy="3901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Answer is B </a:t>
            </a:r>
            <a:r>
              <a:rPr lang="en-US" sz="2400" dirty="0"/>
              <a:t>because by </a:t>
            </a:r>
            <a:r>
              <a:rPr lang="en-US" sz="2400" b="1" dirty="0">
                <a:solidFill>
                  <a:srgbClr val="F09415"/>
                </a:solidFill>
              </a:rPr>
              <a:t>playing beauty parlor</a:t>
            </a:r>
            <a:r>
              <a:rPr lang="en-US" sz="2400" b="1" dirty="0"/>
              <a:t> </a:t>
            </a:r>
            <a:r>
              <a:rPr lang="en-US" sz="2400" dirty="0"/>
              <a:t>the child lies supine with the head over a sink or basin and covers the eyes with a dry towel or washcloth. This prevents medication, which can cause chemical conjunctivitis, from splashing into the eyes. If eye irritation occurs, the eyes must be flushed well with tepid water. </a:t>
            </a:r>
            <a:endParaRPr lang="en-US" sz="2400" dirty="0" smtClean="0"/>
          </a:p>
          <a:p>
            <a:r>
              <a:rPr lang="en-US" sz="2400" dirty="0" smtClean="0"/>
              <a:t>Also</a:t>
            </a:r>
            <a:r>
              <a:rPr lang="en-US" sz="2400" dirty="0"/>
              <a:t>, the child is not feeling embarrassed or uncomfortable through the process. </a:t>
            </a:r>
          </a:p>
        </p:txBody>
      </p:sp>
    </p:spTree>
    <p:extLst>
      <p:ext uri="{BB962C8B-B14F-4D97-AF65-F5344CB8AC3E}">
        <p14:creationId xmlns:p14="http://schemas.microsoft.com/office/powerpoint/2010/main" val="16922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1" y="894080"/>
            <a:ext cx="10090982" cy="940086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Why would head lice occur in school-aged children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4450" y="2374973"/>
            <a:ext cx="6762750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Head lice </a:t>
            </a:r>
            <a:r>
              <a:rPr lang="en-US" dirty="0"/>
              <a:t>move by crawling and require direct contact with the hair of an infested person. </a:t>
            </a:r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activities such as playing on playgrounds and sports activities can increase the likelihood of head-to-head contact. </a:t>
            </a:r>
            <a:endParaRPr lang="en-US" dirty="0" smtClean="0"/>
          </a:p>
          <a:p>
            <a:r>
              <a:rPr lang="en-US" dirty="0" smtClean="0"/>
              <a:t>Children </a:t>
            </a:r>
            <a:r>
              <a:rPr lang="en-US" dirty="0"/>
              <a:t>who share lockers are more likely to become </a:t>
            </a:r>
            <a:r>
              <a:rPr lang="en-US" dirty="0" smtClean="0"/>
              <a:t>infested</a:t>
            </a:r>
          </a:p>
          <a:p>
            <a:r>
              <a:rPr lang="en-US" dirty="0" smtClean="0"/>
              <a:t>Slumber </a:t>
            </a:r>
            <a:r>
              <a:rPr lang="en-US" dirty="0"/>
              <a:t>parties place children at risk.</a:t>
            </a:r>
          </a:p>
        </p:txBody>
      </p:sp>
      <p:pic>
        <p:nvPicPr>
          <p:cNvPr id="9220" name="Picture 4" descr="http://just4kidssalon.com/live/wp-content/uploads/2013/12/Avoid-Head-to-Head-Contact-at-Sleepo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2336872"/>
            <a:ext cx="4921249" cy="32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headlicespecialist.com/wp-content/uploads/2013/09/iLICE-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031" y="703580"/>
            <a:ext cx="1711519" cy="12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98</TotalTime>
  <Words>1193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Pediculosis capitis</vt:lpstr>
      <vt:lpstr>Case History</vt:lpstr>
      <vt:lpstr>What is pediculosis capitis?</vt:lpstr>
      <vt:lpstr>What will be your next steps in A.P.’s care?</vt:lpstr>
      <vt:lpstr>What should be included in the educational plans for A.P. and her parents?</vt:lpstr>
      <vt:lpstr>What should be included in the educational plans for A.P. and her parents?</vt:lpstr>
      <vt:lpstr>What should be included in the educational plans for A.P. and her parents?</vt:lpstr>
      <vt:lpstr>The parents take A.P. home to treat her.  Which statement by A.P.’s mother would help make A.P. the most comfortable during this treatment period?  Explain your answer choice</vt:lpstr>
      <vt:lpstr>Why would head lice occur in school-aged children?</vt:lpstr>
      <vt:lpstr>What possible complications can occur as a result of failing to treat head lice?</vt:lpstr>
      <vt:lpstr>What should your nursing actions include regarding A.P.’s classmates?</vt:lpstr>
      <vt:lpstr>Nursing Responsibility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Pediculosis capitis</dc:title>
  <dc:creator>Justine Gonzalez</dc:creator>
  <cp:lastModifiedBy>Justine Gonzalez</cp:lastModifiedBy>
  <cp:revision>10</cp:revision>
  <dcterms:created xsi:type="dcterms:W3CDTF">2014-10-27T21:42:44Z</dcterms:created>
  <dcterms:modified xsi:type="dcterms:W3CDTF">2015-03-08T07:44:30Z</dcterms:modified>
</cp:coreProperties>
</file>