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14"/>
  </p:notesMasterIdLst>
  <p:sldIdLst>
    <p:sldId id="256" r:id="rId2"/>
    <p:sldId id="265" r:id="rId3"/>
    <p:sldId id="257" r:id="rId4"/>
    <p:sldId id="266" r:id="rId5"/>
    <p:sldId id="258" r:id="rId6"/>
    <p:sldId id="267" r:id="rId7"/>
    <p:sldId id="259" r:id="rId8"/>
    <p:sldId id="260" r:id="rId9"/>
    <p:sldId id="261" r:id="rId10"/>
    <p:sldId id="262" r:id="rId11"/>
    <p:sldId id="264"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9" autoAdjust="0"/>
    <p:restoredTop sz="75367" autoAdjust="0"/>
  </p:normalViewPr>
  <p:slideViewPr>
    <p:cSldViewPr snapToGrid="0">
      <p:cViewPr varScale="1">
        <p:scale>
          <a:sx n="40" d="100"/>
          <a:sy n="40" d="100"/>
        </p:scale>
        <p:origin x="78" y="6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image" Target="../media/image3.jpeg"/><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image" Target="../media/image3.jpeg"/><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7700FE-93B9-4BBC-B6E1-12A6545051EC}" type="doc">
      <dgm:prSet loTypeId="urn:microsoft.com/office/officeart/2005/8/layout/hList7" loCatId="list" qsTypeId="urn:microsoft.com/office/officeart/2005/8/quickstyle/simple4" qsCatId="simple" csTypeId="urn:microsoft.com/office/officeart/2005/8/colors/colorful1" csCatId="colorful" phldr="1"/>
      <dgm:spPr/>
      <dgm:t>
        <a:bodyPr/>
        <a:lstStyle/>
        <a:p>
          <a:endParaRPr lang="en-US"/>
        </a:p>
      </dgm:t>
    </dgm:pt>
    <dgm:pt modelId="{F4755C5C-7928-4256-962C-194D3C7DC037}">
      <dgm:prSet phldrT="[Text]"/>
      <dgm:spPr/>
      <dgm:t>
        <a:bodyPr/>
        <a:lstStyle/>
        <a:p>
          <a:r>
            <a:rPr lang="en-US" dirty="0" smtClean="0"/>
            <a:t>800,000 trafficked annually</a:t>
          </a:r>
          <a:endParaRPr lang="en-US" dirty="0"/>
        </a:p>
      </dgm:t>
    </dgm:pt>
    <dgm:pt modelId="{ED3409F1-F371-4949-B2D9-B088C98F493E}" type="parTrans" cxnId="{948CC47E-3C2D-4774-8F77-BA08F77CCB51}">
      <dgm:prSet/>
      <dgm:spPr/>
      <dgm:t>
        <a:bodyPr/>
        <a:lstStyle/>
        <a:p>
          <a:endParaRPr lang="en-US"/>
        </a:p>
      </dgm:t>
    </dgm:pt>
    <dgm:pt modelId="{AE5D3489-D841-46EC-838C-8C906854784A}" type="sibTrans" cxnId="{948CC47E-3C2D-4774-8F77-BA08F77CCB51}">
      <dgm:prSet/>
      <dgm:spPr/>
      <dgm:t>
        <a:bodyPr/>
        <a:lstStyle/>
        <a:p>
          <a:endParaRPr lang="en-US"/>
        </a:p>
      </dgm:t>
    </dgm:pt>
    <dgm:pt modelId="{6B0B804C-5D48-42D6-83E4-B389B033C82F}">
      <dgm:prSet phldrT="[Text]"/>
      <dgm:spPr/>
      <dgm:t>
        <a:bodyPr/>
        <a:lstStyle/>
        <a:p>
          <a:r>
            <a:rPr lang="en-US" dirty="0" smtClean="0"/>
            <a:t>80% are females</a:t>
          </a:r>
          <a:endParaRPr lang="en-US" dirty="0"/>
        </a:p>
      </dgm:t>
    </dgm:pt>
    <dgm:pt modelId="{5D3DF845-7DC0-4715-AF9C-F57B3A1D66B8}" type="parTrans" cxnId="{0A6749B6-5FBE-4934-AD9C-02D8BC1BC3F9}">
      <dgm:prSet/>
      <dgm:spPr/>
      <dgm:t>
        <a:bodyPr/>
        <a:lstStyle/>
        <a:p>
          <a:endParaRPr lang="en-US"/>
        </a:p>
      </dgm:t>
    </dgm:pt>
    <dgm:pt modelId="{ABD43E77-DC01-4193-BA9F-6775FF4FFC05}" type="sibTrans" cxnId="{0A6749B6-5FBE-4934-AD9C-02D8BC1BC3F9}">
      <dgm:prSet/>
      <dgm:spPr/>
      <dgm:t>
        <a:bodyPr/>
        <a:lstStyle/>
        <a:p>
          <a:endParaRPr lang="en-US"/>
        </a:p>
      </dgm:t>
    </dgm:pt>
    <dgm:pt modelId="{4A518966-3417-4DDF-A32C-F417B09C1833}">
      <dgm:prSet phldrT="[Text]"/>
      <dgm:spPr/>
      <dgm:t>
        <a:bodyPr/>
        <a:lstStyle/>
        <a:p>
          <a:r>
            <a:rPr lang="en-US" dirty="0" smtClean="0"/>
            <a:t>Naïve white </a:t>
          </a:r>
          <a:r>
            <a:rPr lang="en-US" dirty="0" smtClean="0"/>
            <a:t>YOUNG girls</a:t>
          </a:r>
          <a:endParaRPr lang="en-US" dirty="0"/>
        </a:p>
      </dgm:t>
    </dgm:pt>
    <dgm:pt modelId="{D0061EE7-E04B-4768-BD36-C0F360B4F2EF}" type="parTrans" cxnId="{1F9979B2-FD52-4003-A1C3-5848853D1BCC}">
      <dgm:prSet/>
      <dgm:spPr/>
      <dgm:t>
        <a:bodyPr/>
        <a:lstStyle/>
        <a:p>
          <a:endParaRPr lang="en-US"/>
        </a:p>
      </dgm:t>
    </dgm:pt>
    <dgm:pt modelId="{3D5F6A15-C62A-46D6-A5D1-6AB15BB0506C}" type="sibTrans" cxnId="{1F9979B2-FD52-4003-A1C3-5848853D1BCC}">
      <dgm:prSet/>
      <dgm:spPr/>
      <dgm:t>
        <a:bodyPr/>
        <a:lstStyle/>
        <a:p>
          <a:endParaRPr lang="en-US"/>
        </a:p>
      </dgm:t>
    </dgm:pt>
    <dgm:pt modelId="{1EA6EF2B-0DDE-45D2-B5BC-0F175F992508}">
      <dgm:prSet/>
      <dgm:spPr/>
      <dgm:t>
        <a:bodyPr/>
        <a:lstStyle/>
        <a:p>
          <a:r>
            <a:rPr lang="en-US" dirty="0" smtClean="0"/>
            <a:t>Average age: 14</a:t>
          </a:r>
          <a:endParaRPr lang="en-US" dirty="0"/>
        </a:p>
      </dgm:t>
    </dgm:pt>
    <dgm:pt modelId="{47FC7382-3CA7-4791-A19E-882171B27952}" type="parTrans" cxnId="{E54A1A4E-EEA6-45C8-BA4B-09155021512C}">
      <dgm:prSet/>
      <dgm:spPr/>
      <dgm:t>
        <a:bodyPr/>
        <a:lstStyle/>
        <a:p>
          <a:endParaRPr lang="en-US"/>
        </a:p>
      </dgm:t>
    </dgm:pt>
    <dgm:pt modelId="{BCEA7D6A-1FF6-4F0A-8186-0117971EDE4A}" type="sibTrans" cxnId="{E54A1A4E-EEA6-45C8-BA4B-09155021512C}">
      <dgm:prSet/>
      <dgm:spPr/>
      <dgm:t>
        <a:bodyPr/>
        <a:lstStyle/>
        <a:p>
          <a:endParaRPr lang="en-US"/>
        </a:p>
      </dgm:t>
    </dgm:pt>
    <dgm:pt modelId="{65E33179-67A6-4B34-9F88-014C830802F0}">
      <dgm:prSet/>
      <dgm:spPr/>
      <dgm:t>
        <a:bodyPr/>
        <a:lstStyle/>
        <a:p>
          <a:r>
            <a:rPr lang="en-US" dirty="0" smtClean="0"/>
            <a:t>Beaten and battered</a:t>
          </a:r>
          <a:endParaRPr lang="en-US" dirty="0"/>
        </a:p>
      </dgm:t>
    </dgm:pt>
    <dgm:pt modelId="{FF7A7D41-6CED-48A1-9BCE-AA74DEF7E850}" type="parTrans" cxnId="{7C5B2A9C-3211-4AD4-9D09-43F8B505DBC7}">
      <dgm:prSet/>
      <dgm:spPr/>
      <dgm:t>
        <a:bodyPr/>
        <a:lstStyle/>
        <a:p>
          <a:endParaRPr lang="en-US"/>
        </a:p>
      </dgm:t>
    </dgm:pt>
    <dgm:pt modelId="{B72F68EA-EF76-45F5-9D3C-99696D1D714B}" type="sibTrans" cxnId="{7C5B2A9C-3211-4AD4-9D09-43F8B505DBC7}">
      <dgm:prSet/>
      <dgm:spPr/>
      <dgm:t>
        <a:bodyPr/>
        <a:lstStyle/>
        <a:p>
          <a:endParaRPr lang="en-US"/>
        </a:p>
      </dgm:t>
    </dgm:pt>
    <dgm:pt modelId="{8AC04F3A-CA9F-4954-B810-39DEDAB65A82}">
      <dgm:prSet/>
      <dgm:spPr/>
      <dgm:t>
        <a:bodyPr/>
        <a:lstStyle/>
        <a:p>
          <a:r>
            <a:rPr lang="en-US" dirty="0" smtClean="0"/>
            <a:t>Boys targeted as well</a:t>
          </a:r>
          <a:endParaRPr lang="en-US" dirty="0"/>
        </a:p>
      </dgm:t>
    </dgm:pt>
    <dgm:pt modelId="{FE4B03FD-9C82-475E-BBBA-376F6C9FA5F2}" type="parTrans" cxnId="{54C0C30A-202F-4EA9-803F-D4CD052C38AD}">
      <dgm:prSet/>
      <dgm:spPr/>
      <dgm:t>
        <a:bodyPr/>
        <a:lstStyle/>
        <a:p>
          <a:endParaRPr lang="en-US"/>
        </a:p>
      </dgm:t>
    </dgm:pt>
    <dgm:pt modelId="{4BEA5CC0-E9FC-4DF0-A153-A03E11AFB958}" type="sibTrans" cxnId="{54C0C30A-202F-4EA9-803F-D4CD052C38AD}">
      <dgm:prSet/>
      <dgm:spPr/>
      <dgm:t>
        <a:bodyPr/>
        <a:lstStyle/>
        <a:p>
          <a:endParaRPr lang="en-US"/>
        </a:p>
      </dgm:t>
    </dgm:pt>
    <dgm:pt modelId="{4D6723C3-2C7B-4DB6-9A8E-0E72B9CCC04A}">
      <dgm:prSet phldrT="[Text]"/>
      <dgm:spPr/>
      <dgm:t>
        <a:bodyPr/>
        <a:lstStyle/>
        <a:p>
          <a:r>
            <a:rPr lang="en-US" dirty="0" smtClean="0"/>
            <a:t>50% of them are minors</a:t>
          </a:r>
          <a:endParaRPr lang="en-US" dirty="0"/>
        </a:p>
      </dgm:t>
    </dgm:pt>
    <dgm:pt modelId="{B8C39D04-DD3D-4EBC-97FF-1CFFB88BC02C}" type="parTrans" cxnId="{BC90A6F3-E5C6-4F5C-ABB1-62010587B855}">
      <dgm:prSet/>
      <dgm:spPr/>
      <dgm:t>
        <a:bodyPr/>
        <a:lstStyle/>
        <a:p>
          <a:endParaRPr lang="en-US"/>
        </a:p>
      </dgm:t>
    </dgm:pt>
    <dgm:pt modelId="{53869C10-D824-41E2-96E2-1088B4786975}" type="sibTrans" cxnId="{BC90A6F3-E5C6-4F5C-ABB1-62010587B855}">
      <dgm:prSet/>
      <dgm:spPr/>
      <dgm:t>
        <a:bodyPr/>
        <a:lstStyle/>
        <a:p>
          <a:endParaRPr lang="en-US"/>
        </a:p>
      </dgm:t>
    </dgm:pt>
    <dgm:pt modelId="{56174AE4-BDE4-4972-BF20-3833233BF38D}" type="pres">
      <dgm:prSet presAssocID="{647700FE-93B9-4BBC-B6E1-12A6545051EC}" presName="Name0" presStyleCnt="0">
        <dgm:presLayoutVars>
          <dgm:dir/>
          <dgm:resizeHandles val="exact"/>
        </dgm:presLayoutVars>
      </dgm:prSet>
      <dgm:spPr/>
      <dgm:t>
        <a:bodyPr/>
        <a:lstStyle/>
        <a:p>
          <a:endParaRPr lang="en-US"/>
        </a:p>
      </dgm:t>
    </dgm:pt>
    <dgm:pt modelId="{F025DA17-A003-407D-8E63-06A3D945508E}" type="pres">
      <dgm:prSet presAssocID="{647700FE-93B9-4BBC-B6E1-12A6545051EC}" presName="fgShape" presStyleLbl="fgShp" presStyleIdx="0" presStyleCnt="1"/>
      <dgm:spPr/>
    </dgm:pt>
    <dgm:pt modelId="{E8707CAC-0033-4C57-8F0E-93A77C5C353B}" type="pres">
      <dgm:prSet presAssocID="{647700FE-93B9-4BBC-B6E1-12A6545051EC}" presName="linComp" presStyleCnt="0"/>
      <dgm:spPr/>
    </dgm:pt>
    <dgm:pt modelId="{2D3B72D9-8F25-4CA0-BBBB-E25257076DE2}" type="pres">
      <dgm:prSet presAssocID="{F4755C5C-7928-4256-962C-194D3C7DC037}" presName="compNode" presStyleCnt="0"/>
      <dgm:spPr/>
    </dgm:pt>
    <dgm:pt modelId="{4D0328AC-D08F-456E-AEF2-F7AD31C9940B}" type="pres">
      <dgm:prSet presAssocID="{F4755C5C-7928-4256-962C-194D3C7DC037}" presName="bkgdShape" presStyleLbl="node1" presStyleIdx="0" presStyleCnt="7"/>
      <dgm:spPr/>
      <dgm:t>
        <a:bodyPr/>
        <a:lstStyle/>
        <a:p>
          <a:endParaRPr lang="en-US"/>
        </a:p>
      </dgm:t>
    </dgm:pt>
    <dgm:pt modelId="{5823D1EB-3B87-42DA-9F54-C4AC9EAD2C29}" type="pres">
      <dgm:prSet presAssocID="{F4755C5C-7928-4256-962C-194D3C7DC037}" presName="nodeTx" presStyleLbl="node1" presStyleIdx="0" presStyleCnt="7">
        <dgm:presLayoutVars>
          <dgm:bulletEnabled val="1"/>
        </dgm:presLayoutVars>
      </dgm:prSet>
      <dgm:spPr/>
      <dgm:t>
        <a:bodyPr/>
        <a:lstStyle/>
        <a:p>
          <a:endParaRPr lang="en-US"/>
        </a:p>
      </dgm:t>
    </dgm:pt>
    <dgm:pt modelId="{1F28E078-BA6E-44E6-984E-D46F88BA743C}" type="pres">
      <dgm:prSet presAssocID="{F4755C5C-7928-4256-962C-194D3C7DC037}" presName="invisiNode" presStyleLbl="node1" presStyleIdx="0" presStyleCnt="7"/>
      <dgm:spPr/>
    </dgm:pt>
    <dgm:pt modelId="{47FE03C7-A35A-4B65-B54D-2A59BA577B23}" type="pres">
      <dgm:prSet presAssocID="{F4755C5C-7928-4256-962C-194D3C7DC037}" presName="imagNode" presStyleLbl="fgImgPlace1" presStyleIdx="0"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6000" b="-26000"/>
          </a:stretch>
        </a:blipFill>
      </dgm:spPr>
      <dgm:t>
        <a:bodyPr/>
        <a:lstStyle/>
        <a:p>
          <a:endParaRPr lang="en-US"/>
        </a:p>
      </dgm:t>
    </dgm:pt>
    <dgm:pt modelId="{F19E6C29-1833-4B11-A679-75CBD955750E}" type="pres">
      <dgm:prSet presAssocID="{AE5D3489-D841-46EC-838C-8C906854784A}" presName="sibTrans" presStyleLbl="sibTrans2D1" presStyleIdx="0" presStyleCnt="0"/>
      <dgm:spPr/>
      <dgm:t>
        <a:bodyPr/>
        <a:lstStyle/>
        <a:p>
          <a:endParaRPr lang="en-US"/>
        </a:p>
      </dgm:t>
    </dgm:pt>
    <dgm:pt modelId="{D900407F-D45B-4623-A989-B28276EDD224}" type="pres">
      <dgm:prSet presAssocID="{6B0B804C-5D48-42D6-83E4-B389B033C82F}" presName="compNode" presStyleCnt="0"/>
      <dgm:spPr/>
    </dgm:pt>
    <dgm:pt modelId="{ED9F0DD7-6471-4118-9711-DE22B270B500}" type="pres">
      <dgm:prSet presAssocID="{6B0B804C-5D48-42D6-83E4-B389B033C82F}" presName="bkgdShape" presStyleLbl="node1" presStyleIdx="1" presStyleCnt="7"/>
      <dgm:spPr/>
      <dgm:t>
        <a:bodyPr/>
        <a:lstStyle/>
        <a:p>
          <a:endParaRPr lang="en-US"/>
        </a:p>
      </dgm:t>
    </dgm:pt>
    <dgm:pt modelId="{715272C3-D2C5-4FED-9146-B2E3D7379BC7}" type="pres">
      <dgm:prSet presAssocID="{6B0B804C-5D48-42D6-83E4-B389B033C82F}" presName="nodeTx" presStyleLbl="node1" presStyleIdx="1" presStyleCnt="7">
        <dgm:presLayoutVars>
          <dgm:bulletEnabled val="1"/>
        </dgm:presLayoutVars>
      </dgm:prSet>
      <dgm:spPr/>
      <dgm:t>
        <a:bodyPr/>
        <a:lstStyle/>
        <a:p>
          <a:endParaRPr lang="en-US"/>
        </a:p>
      </dgm:t>
    </dgm:pt>
    <dgm:pt modelId="{0A2D0B76-2FD6-4559-8F08-B824BA61005F}" type="pres">
      <dgm:prSet presAssocID="{6B0B804C-5D48-42D6-83E4-B389B033C82F}" presName="invisiNode" presStyleLbl="node1" presStyleIdx="1" presStyleCnt="7"/>
      <dgm:spPr/>
    </dgm:pt>
    <dgm:pt modelId="{66B5BBAC-8719-4FC9-B591-6C8CF4B19415}" type="pres">
      <dgm:prSet presAssocID="{6B0B804C-5D48-42D6-83E4-B389B033C82F}" presName="imagNode" presStyleLbl="fgImgPlace1" presStyleIdx="1" presStyleCnt="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5000" b="-25000"/>
          </a:stretch>
        </a:blipFill>
      </dgm:spPr>
      <dgm:t>
        <a:bodyPr/>
        <a:lstStyle/>
        <a:p>
          <a:endParaRPr lang="en-US"/>
        </a:p>
      </dgm:t>
    </dgm:pt>
    <dgm:pt modelId="{262A817A-6FE3-4B31-B360-E98F95B28DE4}" type="pres">
      <dgm:prSet presAssocID="{ABD43E77-DC01-4193-BA9F-6775FF4FFC05}" presName="sibTrans" presStyleLbl="sibTrans2D1" presStyleIdx="0" presStyleCnt="0"/>
      <dgm:spPr/>
      <dgm:t>
        <a:bodyPr/>
        <a:lstStyle/>
        <a:p>
          <a:endParaRPr lang="en-US"/>
        </a:p>
      </dgm:t>
    </dgm:pt>
    <dgm:pt modelId="{C6125966-71EE-46B8-A9E2-311C1E4E0C79}" type="pres">
      <dgm:prSet presAssocID="{4D6723C3-2C7B-4DB6-9A8E-0E72B9CCC04A}" presName="compNode" presStyleCnt="0"/>
      <dgm:spPr/>
    </dgm:pt>
    <dgm:pt modelId="{189116CD-89E1-4078-B252-0ADAFE1307F2}" type="pres">
      <dgm:prSet presAssocID="{4D6723C3-2C7B-4DB6-9A8E-0E72B9CCC04A}" presName="bkgdShape" presStyleLbl="node1" presStyleIdx="2" presStyleCnt="7"/>
      <dgm:spPr/>
      <dgm:t>
        <a:bodyPr/>
        <a:lstStyle/>
        <a:p>
          <a:endParaRPr lang="en-US"/>
        </a:p>
      </dgm:t>
    </dgm:pt>
    <dgm:pt modelId="{1ABE6DD6-CCFC-4FE5-A0A6-A3685B598955}" type="pres">
      <dgm:prSet presAssocID="{4D6723C3-2C7B-4DB6-9A8E-0E72B9CCC04A}" presName="nodeTx" presStyleLbl="node1" presStyleIdx="2" presStyleCnt="7">
        <dgm:presLayoutVars>
          <dgm:bulletEnabled val="1"/>
        </dgm:presLayoutVars>
      </dgm:prSet>
      <dgm:spPr/>
      <dgm:t>
        <a:bodyPr/>
        <a:lstStyle/>
        <a:p>
          <a:endParaRPr lang="en-US"/>
        </a:p>
      </dgm:t>
    </dgm:pt>
    <dgm:pt modelId="{97410CE6-F9D1-4F68-89A8-DF634556214F}" type="pres">
      <dgm:prSet presAssocID="{4D6723C3-2C7B-4DB6-9A8E-0E72B9CCC04A}" presName="invisiNode" presStyleLbl="node1" presStyleIdx="2" presStyleCnt="7"/>
      <dgm:spPr/>
    </dgm:pt>
    <dgm:pt modelId="{19FB4B22-73A3-4ED7-9FDF-0BAD4E912446}" type="pres">
      <dgm:prSet presAssocID="{4D6723C3-2C7B-4DB6-9A8E-0E72B9CCC04A}" presName="imagNode" presStyleLbl="fgImgPlace1" presStyleIdx="2" presStyleCnt="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5000" b="-25000"/>
          </a:stretch>
        </a:blipFill>
      </dgm:spPr>
      <dgm:t>
        <a:bodyPr/>
        <a:lstStyle/>
        <a:p>
          <a:endParaRPr lang="en-US"/>
        </a:p>
      </dgm:t>
    </dgm:pt>
    <dgm:pt modelId="{09852ACD-E8DA-4ED5-A4BE-103A430FC6A1}" type="pres">
      <dgm:prSet presAssocID="{53869C10-D824-41E2-96E2-1088B4786975}" presName="sibTrans" presStyleLbl="sibTrans2D1" presStyleIdx="0" presStyleCnt="0"/>
      <dgm:spPr/>
    </dgm:pt>
    <dgm:pt modelId="{AA5E7E0B-D277-4EAB-8318-2A59122272E5}" type="pres">
      <dgm:prSet presAssocID="{4A518966-3417-4DDF-A32C-F417B09C1833}" presName="compNode" presStyleCnt="0"/>
      <dgm:spPr/>
    </dgm:pt>
    <dgm:pt modelId="{781072FA-94EA-44EF-8055-F0A02C68C5FA}" type="pres">
      <dgm:prSet presAssocID="{4A518966-3417-4DDF-A32C-F417B09C1833}" presName="bkgdShape" presStyleLbl="node1" presStyleIdx="3" presStyleCnt="7"/>
      <dgm:spPr/>
      <dgm:t>
        <a:bodyPr/>
        <a:lstStyle/>
        <a:p>
          <a:endParaRPr lang="en-US"/>
        </a:p>
      </dgm:t>
    </dgm:pt>
    <dgm:pt modelId="{D92B7289-2F5D-4970-ABD4-D537A908511D}" type="pres">
      <dgm:prSet presAssocID="{4A518966-3417-4DDF-A32C-F417B09C1833}" presName="nodeTx" presStyleLbl="node1" presStyleIdx="3" presStyleCnt="7">
        <dgm:presLayoutVars>
          <dgm:bulletEnabled val="1"/>
        </dgm:presLayoutVars>
      </dgm:prSet>
      <dgm:spPr/>
      <dgm:t>
        <a:bodyPr/>
        <a:lstStyle/>
        <a:p>
          <a:endParaRPr lang="en-US"/>
        </a:p>
      </dgm:t>
    </dgm:pt>
    <dgm:pt modelId="{71B398C2-AD42-42FA-A9AD-9AE9E820FF65}" type="pres">
      <dgm:prSet presAssocID="{4A518966-3417-4DDF-A32C-F417B09C1833}" presName="invisiNode" presStyleLbl="node1" presStyleIdx="3" presStyleCnt="7"/>
      <dgm:spPr/>
    </dgm:pt>
    <dgm:pt modelId="{0AE81854-2349-41E8-B421-1B77D0F8FE4F}" type="pres">
      <dgm:prSet presAssocID="{4A518966-3417-4DDF-A32C-F417B09C1833}" presName="imagNode" presStyleLbl="fgImgPlace1" presStyleIdx="3" presStyleCnt="7"/>
      <dgm:spPr>
        <a:blipFill>
          <a:blip xmlns:r="http://schemas.openxmlformats.org/officeDocument/2006/relationships" r:embed="rId3">
            <a:extLst>
              <a:ext uri="{28A0092B-C50C-407E-A947-70E740481C1C}">
                <a14:useLocalDpi xmlns:a14="http://schemas.microsoft.com/office/drawing/2010/main" val="0"/>
              </a:ext>
            </a:extLst>
          </a:blip>
          <a:srcRect/>
          <a:stretch>
            <a:fillRect l="-24000" r="-24000"/>
          </a:stretch>
        </a:blipFill>
      </dgm:spPr>
      <dgm:t>
        <a:bodyPr/>
        <a:lstStyle/>
        <a:p>
          <a:endParaRPr lang="en-US"/>
        </a:p>
      </dgm:t>
    </dgm:pt>
    <dgm:pt modelId="{965FE81F-B08B-4D41-A325-B83690EC7F90}" type="pres">
      <dgm:prSet presAssocID="{3D5F6A15-C62A-46D6-A5D1-6AB15BB0506C}" presName="sibTrans" presStyleLbl="sibTrans2D1" presStyleIdx="0" presStyleCnt="0"/>
      <dgm:spPr/>
      <dgm:t>
        <a:bodyPr/>
        <a:lstStyle/>
        <a:p>
          <a:endParaRPr lang="en-US"/>
        </a:p>
      </dgm:t>
    </dgm:pt>
    <dgm:pt modelId="{A67EF614-B1BE-4906-8A4D-860801F715D9}" type="pres">
      <dgm:prSet presAssocID="{1EA6EF2B-0DDE-45D2-B5BC-0F175F992508}" presName="compNode" presStyleCnt="0"/>
      <dgm:spPr/>
    </dgm:pt>
    <dgm:pt modelId="{4EBB1C5C-9E58-49E6-9C52-8911600AD26F}" type="pres">
      <dgm:prSet presAssocID="{1EA6EF2B-0DDE-45D2-B5BC-0F175F992508}" presName="bkgdShape" presStyleLbl="node1" presStyleIdx="4" presStyleCnt="7"/>
      <dgm:spPr/>
      <dgm:t>
        <a:bodyPr/>
        <a:lstStyle/>
        <a:p>
          <a:endParaRPr lang="en-US"/>
        </a:p>
      </dgm:t>
    </dgm:pt>
    <dgm:pt modelId="{908F34B1-B603-4ADB-A4DF-FFFB97709792}" type="pres">
      <dgm:prSet presAssocID="{1EA6EF2B-0DDE-45D2-B5BC-0F175F992508}" presName="nodeTx" presStyleLbl="node1" presStyleIdx="4" presStyleCnt="7">
        <dgm:presLayoutVars>
          <dgm:bulletEnabled val="1"/>
        </dgm:presLayoutVars>
      </dgm:prSet>
      <dgm:spPr/>
      <dgm:t>
        <a:bodyPr/>
        <a:lstStyle/>
        <a:p>
          <a:endParaRPr lang="en-US"/>
        </a:p>
      </dgm:t>
    </dgm:pt>
    <dgm:pt modelId="{E41847D2-3837-44C2-A522-D3C0BC2D552F}" type="pres">
      <dgm:prSet presAssocID="{1EA6EF2B-0DDE-45D2-B5BC-0F175F992508}" presName="invisiNode" presStyleLbl="node1" presStyleIdx="4" presStyleCnt="7"/>
      <dgm:spPr/>
    </dgm:pt>
    <dgm:pt modelId="{67703004-621C-420B-B242-B38FA4629981}" type="pres">
      <dgm:prSet presAssocID="{1EA6EF2B-0DDE-45D2-B5BC-0F175F992508}" presName="imagNode" presStyleLbl="fgImgPlace1" presStyleIdx="4" presStyleCnt="7"/>
      <dgm:spPr>
        <a:blipFill>
          <a:blip xmlns:r="http://schemas.openxmlformats.org/officeDocument/2006/relationships" r:embed="rId4">
            <a:extLst>
              <a:ext uri="{28A0092B-C50C-407E-A947-70E740481C1C}">
                <a14:useLocalDpi xmlns:a14="http://schemas.microsoft.com/office/drawing/2010/main" val="0"/>
              </a:ext>
            </a:extLst>
          </a:blip>
          <a:srcRect/>
          <a:stretch>
            <a:fillRect l="-16000" r="-16000"/>
          </a:stretch>
        </a:blipFill>
      </dgm:spPr>
      <dgm:t>
        <a:bodyPr/>
        <a:lstStyle/>
        <a:p>
          <a:endParaRPr lang="en-US"/>
        </a:p>
      </dgm:t>
    </dgm:pt>
    <dgm:pt modelId="{D66CFE43-D34B-4D7F-BF72-0950B11A4A5A}" type="pres">
      <dgm:prSet presAssocID="{BCEA7D6A-1FF6-4F0A-8186-0117971EDE4A}" presName="sibTrans" presStyleLbl="sibTrans2D1" presStyleIdx="0" presStyleCnt="0"/>
      <dgm:spPr/>
      <dgm:t>
        <a:bodyPr/>
        <a:lstStyle/>
        <a:p>
          <a:endParaRPr lang="en-US"/>
        </a:p>
      </dgm:t>
    </dgm:pt>
    <dgm:pt modelId="{09284C1C-0C4A-4E68-BBF7-8AE1567B8287}" type="pres">
      <dgm:prSet presAssocID="{65E33179-67A6-4B34-9F88-014C830802F0}" presName="compNode" presStyleCnt="0"/>
      <dgm:spPr/>
    </dgm:pt>
    <dgm:pt modelId="{86A0890E-E3BE-4F7A-A0B9-8E36F9426165}" type="pres">
      <dgm:prSet presAssocID="{65E33179-67A6-4B34-9F88-014C830802F0}" presName="bkgdShape" presStyleLbl="node1" presStyleIdx="5" presStyleCnt="7"/>
      <dgm:spPr/>
      <dgm:t>
        <a:bodyPr/>
        <a:lstStyle/>
        <a:p>
          <a:endParaRPr lang="en-US"/>
        </a:p>
      </dgm:t>
    </dgm:pt>
    <dgm:pt modelId="{46A4FAB4-6040-4402-904B-AF299C208575}" type="pres">
      <dgm:prSet presAssocID="{65E33179-67A6-4B34-9F88-014C830802F0}" presName="nodeTx" presStyleLbl="node1" presStyleIdx="5" presStyleCnt="7">
        <dgm:presLayoutVars>
          <dgm:bulletEnabled val="1"/>
        </dgm:presLayoutVars>
      </dgm:prSet>
      <dgm:spPr/>
      <dgm:t>
        <a:bodyPr/>
        <a:lstStyle/>
        <a:p>
          <a:endParaRPr lang="en-US"/>
        </a:p>
      </dgm:t>
    </dgm:pt>
    <dgm:pt modelId="{10AB151F-4E32-4CA2-8C00-B5D65F06BE39}" type="pres">
      <dgm:prSet presAssocID="{65E33179-67A6-4B34-9F88-014C830802F0}" presName="invisiNode" presStyleLbl="node1" presStyleIdx="5" presStyleCnt="7"/>
      <dgm:spPr/>
    </dgm:pt>
    <dgm:pt modelId="{3004A4F5-ED0C-4AA1-B11D-CD1831C3F13B}" type="pres">
      <dgm:prSet presAssocID="{65E33179-67A6-4B34-9F88-014C830802F0}" presName="imagNode" presStyleLbl="fgImgPlace1" presStyleIdx="5" presStyleCnt="7"/>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3000" r="-13000"/>
          </a:stretch>
        </a:blipFill>
      </dgm:spPr>
      <dgm:t>
        <a:bodyPr/>
        <a:lstStyle/>
        <a:p>
          <a:endParaRPr lang="en-US"/>
        </a:p>
      </dgm:t>
    </dgm:pt>
    <dgm:pt modelId="{66D2A527-28F8-438F-8F24-9D24B6DE76E3}" type="pres">
      <dgm:prSet presAssocID="{B72F68EA-EF76-45F5-9D3C-99696D1D714B}" presName="sibTrans" presStyleLbl="sibTrans2D1" presStyleIdx="0" presStyleCnt="0"/>
      <dgm:spPr/>
      <dgm:t>
        <a:bodyPr/>
        <a:lstStyle/>
        <a:p>
          <a:endParaRPr lang="en-US"/>
        </a:p>
      </dgm:t>
    </dgm:pt>
    <dgm:pt modelId="{E3FA16F8-31E9-4645-A3D0-BF5874CB6942}" type="pres">
      <dgm:prSet presAssocID="{8AC04F3A-CA9F-4954-B810-39DEDAB65A82}" presName="compNode" presStyleCnt="0"/>
      <dgm:spPr/>
    </dgm:pt>
    <dgm:pt modelId="{3A9FE394-805D-45BF-B161-CC3F91C5AA87}" type="pres">
      <dgm:prSet presAssocID="{8AC04F3A-CA9F-4954-B810-39DEDAB65A82}" presName="bkgdShape" presStyleLbl="node1" presStyleIdx="6" presStyleCnt="7"/>
      <dgm:spPr/>
      <dgm:t>
        <a:bodyPr/>
        <a:lstStyle/>
        <a:p>
          <a:endParaRPr lang="en-US"/>
        </a:p>
      </dgm:t>
    </dgm:pt>
    <dgm:pt modelId="{2B299A70-EB91-4DE9-9FDF-D72F9F0F1F11}" type="pres">
      <dgm:prSet presAssocID="{8AC04F3A-CA9F-4954-B810-39DEDAB65A82}" presName="nodeTx" presStyleLbl="node1" presStyleIdx="6" presStyleCnt="7">
        <dgm:presLayoutVars>
          <dgm:bulletEnabled val="1"/>
        </dgm:presLayoutVars>
      </dgm:prSet>
      <dgm:spPr/>
      <dgm:t>
        <a:bodyPr/>
        <a:lstStyle/>
        <a:p>
          <a:endParaRPr lang="en-US"/>
        </a:p>
      </dgm:t>
    </dgm:pt>
    <dgm:pt modelId="{1F19E4CB-1830-482A-8BA0-D0AD3CD9CE47}" type="pres">
      <dgm:prSet presAssocID="{8AC04F3A-CA9F-4954-B810-39DEDAB65A82}" presName="invisiNode" presStyleLbl="node1" presStyleIdx="6" presStyleCnt="7"/>
      <dgm:spPr/>
    </dgm:pt>
    <dgm:pt modelId="{F4D8E81D-A2C2-4903-84C3-240A6FCD8CBB}" type="pres">
      <dgm:prSet presAssocID="{8AC04F3A-CA9F-4954-B810-39DEDAB65A82}" presName="imagNode" presStyleLbl="fgImgPlace1" presStyleIdx="6" presStyleCnt="7"/>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t>
        <a:bodyPr/>
        <a:lstStyle/>
        <a:p>
          <a:endParaRPr lang="en-US"/>
        </a:p>
      </dgm:t>
    </dgm:pt>
  </dgm:ptLst>
  <dgm:cxnLst>
    <dgm:cxn modelId="{948CC47E-3C2D-4774-8F77-BA08F77CCB51}" srcId="{647700FE-93B9-4BBC-B6E1-12A6545051EC}" destId="{F4755C5C-7928-4256-962C-194D3C7DC037}" srcOrd="0" destOrd="0" parTransId="{ED3409F1-F371-4949-B2D9-B088C98F493E}" sibTransId="{AE5D3489-D841-46EC-838C-8C906854784A}"/>
    <dgm:cxn modelId="{E54A1A4E-EEA6-45C8-BA4B-09155021512C}" srcId="{647700FE-93B9-4BBC-B6E1-12A6545051EC}" destId="{1EA6EF2B-0DDE-45D2-B5BC-0F175F992508}" srcOrd="4" destOrd="0" parTransId="{47FC7382-3CA7-4791-A19E-882171B27952}" sibTransId="{BCEA7D6A-1FF6-4F0A-8186-0117971EDE4A}"/>
    <dgm:cxn modelId="{6F5644D4-D731-4082-82CE-285E5B8072D8}" type="presOf" srcId="{F4755C5C-7928-4256-962C-194D3C7DC037}" destId="{4D0328AC-D08F-456E-AEF2-F7AD31C9940B}" srcOrd="0" destOrd="0" presId="urn:microsoft.com/office/officeart/2005/8/layout/hList7"/>
    <dgm:cxn modelId="{A36E50EF-5FAD-4627-9D01-FF8647CAA798}" type="presOf" srcId="{8AC04F3A-CA9F-4954-B810-39DEDAB65A82}" destId="{3A9FE394-805D-45BF-B161-CC3F91C5AA87}" srcOrd="0" destOrd="0" presId="urn:microsoft.com/office/officeart/2005/8/layout/hList7"/>
    <dgm:cxn modelId="{7C5B2A9C-3211-4AD4-9D09-43F8B505DBC7}" srcId="{647700FE-93B9-4BBC-B6E1-12A6545051EC}" destId="{65E33179-67A6-4B34-9F88-014C830802F0}" srcOrd="5" destOrd="0" parTransId="{FF7A7D41-6CED-48A1-9BCE-AA74DEF7E850}" sibTransId="{B72F68EA-EF76-45F5-9D3C-99696D1D714B}"/>
    <dgm:cxn modelId="{1F9979B2-FD52-4003-A1C3-5848853D1BCC}" srcId="{647700FE-93B9-4BBC-B6E1-12A6545051EC}" destId="{4A518966-3417-4DDF-A32C-F417B09C1833}" srcOrd="3" destOrd="0" parTransId="{D0061EE7-E04B-4768-BD36-C0F360B4F2EF}" sibTransId="{3D5F6A15-C62A-46D6-A5D1-6AB15BB0506C}"/>
    <dgm:cxn modelId="{8A81EF04-2278-401C-99F8-13388AEB6D2D}" type="presOf" srcId="{4A518966-3417-4DDF-A32C-F417B09C1833}" destId="{D92B7289-2F5D-4970-ABD4-D537A908511D}" srcOrd="1" destOrd="0" presId="urn:microsoft.com/office/officeart/2005/8/layout/hList7"/>
    <dgm:cxn modelId="{303B0B42-9103-4F44-BBB6-5D98AE2F2FB6}" type="presOf" srcId="{1EA6EF2B-0DDE-45D2-B5BC-0F175F992508}" destId="{4EBB1C5C-9E58-49E6-9C52-8911600AD26F}" srcOrd="0" destOrd="0" presId="urn:microsoft.com/office/officeart/2005/8/layout/hList7"/>
    <dgm:cxn modelId="{CEC97A09-EA44-414A-BB4F-738F3B20C42F}" type="presOf" srcId="{6B0B804C-5D48-42D6-83E4-B389B033C82F}" destId="{ED9F0DD7-6471-4118-9711-DE22B270B500}" srcOrd="0" destOrd="0" presId="urn:microsoft.com/office/officeart/2005/8/layout/hList7"/>
    <dgm:cxn modelId="{0FF46502-F770-498E-8CE1-95B19C3DBCED}" type="presOf" srcId="{4D6723C3-2C7B-4DB6-9A8E-0E72B9CCC04A}" destId="{189116CD-89E1-4078-B252-0ADAFE1307F2}" srcOrd="0" destOrd="0" presId="urn:microsoft.com/office/officeart/2005/8/layout/hList7"/>
    <dgm:cxn modelId="{ADF9520A-FC58-4A5A-885B-B097B52BFE14}" type="presOf" srcId="{8AC04F3A-CA9F-4954-B810-39DEDAB65A82}" destId="{2B299A70-EB91-4DE9-9FDF-D72F9F0F1F11}" srcOrd="1" destOrd="0" presId="urn:microsoft.com/office/officeart/2005/8/layout/hList7"/>
    <dgm:cxn modelId="{54C0C30A-202F-4EA9-803F-D4CD052C38AD}" srcId="{647700FE-93B9-4BBC-B6E1-12A6545051EC}" destId="{8AC04F3A-CA9F-4954-B810-39DEDAB65A82}" srcOrd="6" destOrd="0" parTransId="{FE4B03FD-9C82-475E-BBBA-376F6C9FA5F2}" sibTransId="{4BEA5CC0-E9FC-4DF0-A153-A03E11AFB958}"/>
    <dgm:cxn modelId="{0A6749B6-5FBE-4934-AD9C-02D8BC1BC3F9}" srcId="{647700FE-93B9-4BBC-B6E1-12A6545051EC}" destId="{6B0B804C-5D48-42D6-83E4-B389B033C82F}" srcOrd="1" destOrd="0" parTransId="{5D3DF845-7DC0-4715-AF9C-F57B3A1D66B8}" sibTransId="{ABD43E77-DC01-4193-BA9F-6775FF4FFC05}"/>
    <dgm:cxn modelId="{4DB828BC-6A0D-4DB6-A0D6-3134DA3B2981}" type="presOf" srcId="{1EA6EF2B-0DDE-45D2-B5BC-0F175F992508}" destId="{908F34B1-B603-4ADB-A4DF-FFFB97709792}" srcOrd="1" destOrd="0" presId="urn:microsoft.com/office/officeart/2005/8/layout/hList7"/>
    <dgm:cxn modelId="{704FAE56-B91A-46F4-8C75-3D67AEC2F5C3}" type="presOf" srcId="{53869C10-D824-41E2-96E2-1088B4786975}" destId="{09852ACD-E8DA-4ED5-A4BE-103A430FC6A1}" srcOrd="0" destOrd="0" presId="urn:microsoft.com/office/officeart/2005/8/layout/hList7"/>
    <dgm:cxn modelId="{F19A4AAC-9944-4ADA-9A3B-BFBEDA5B8A54}" type="presOf" srcId="{B72F68EA-EF76-45F5-9D3C-99696D1D714B}" destId="{66D2A527-28F8-438F-8F24-9D24B6DE76E3}" srcOrd="0" destOrd="0" presId="urn:microsoft.com/office/officeart/2005/8/layout/hList7"/>
    <dgm:cxn modelId="{6F9576F9-CAA9-4542-B0AC-9E130450A2E1}" type="presOf" srcId="{4D6723C3-2C7B-4DB6-9A8E-0E72B9CCC04A}" destId="{1ABE6DD6-CCFC-4FE5-A0A6-A3685B598955}" srcOrd="1" destOrd="0" presId="urn:microsoft.com/office/officeart/2005/8/layout/hList7"/>
    <dgm:cxn modelId="{BC90A6F3-E5C6-4F5C-ABB1-62010587B855}" srcId="{647700FE-93B9-4BBC-B6E1-12A6545051EC}" destId="{4D6723C3-2C7B-4DB6-9A8E-0E72B9CCC04A}" srcOrd="2" destOrd="0" parTransId="{B8C39D04-DD3D-4EBC-97FF-1CFFB88BC02C}" sibTransId="{53869C10-D824-41E2-96E2-1088B4786975}"/>
    <dgm:cxn modelId="{B2B22755-D0CA-408D-8DE6-B576FACE4A1D}" type="presOf" srcId="{3D5F6A15-C62A-46D6-A5D1-6AB15BB0506C}" destId="{965FE81F-B08B-4D41-A325-B83690EC7F90}" srcOrd="0" destOrd="0" presId="urn:microsoft.com/office/officeart/2005/8/layout/hList7"/>
    <dgm:cxn modelId="{5EF96B7C-4985-49B9-999C-3FA816C1C412}" type="presOf" srcId="{65E33179-67A6-4B34-9F88-014C830802F0}" destId="{46A4FAB4-6040-4402-904B-AF299C208575}" srcOrd="1" destOrd="0" presId="urn:microsoft.com/office/officeart/2005/8/layout/hList7"/>
    <dgm:cxn modelId="{0CA91DFF-B431-4B45-BF77-D4F22D167B14}" type="presOf" srcId="{BCEA7D6A-1FF6-4F0A-8186-0117971EDE4A}" destId="{D66CFE43-D34B-4D7F-BF72-0950B11A4A5A}" srcOrd="0" destOrd="0" presId="urn:microsoft.com/office/officeart/2005/8/layout/hList7"/>
    <dgm:cxn modelId="{E6948DD4-D7AB-4EF3-A55F-8599915EEC3D}" type="presOf" srcId="{ABD43E77-DC01-4193-BA9F-6775FF4FFC05}" destId="{262A817A-6FE3-4B31-B360-E98F95B28DE4}" srcOrd="0" destOrd="0" presId="urn:microsoft.com/office/officeart/2005/8/layout/hList7"/>
    <dgm:cxn modelId="{9BCCB138-36F0-436E-BA90-5B4827BF584F}" type="presOf" srcId="{F4755C5C-7928-4256-962C-194D3C7DC037}" destId="{5823D1EB-3B87-42DA-9F54-C4AC9EAD2C29}" srcOrd="1" destOrd="0" presId="urn:microsoft.com/office/officeart/2005/8/layout/hList7"/>
    <dgm:cxn modelId="{981A5A2D-A9C2-4132-9265-FE761D7E5834}" type="presOf" srcId="{6B0B804C-5D48-42D6-83E4-B389B033C82F}" destId="{715272C3-D2C5-4FED-9146-B2E3D7379BC7}" srcOrd="1" destOrd="0" presId="urn:microsoft.com/office/officeart/2005/8/layout/hList7"/>
    <dgm:cxn modelId="{78C236E1-3481-4B43-B290-C8FC15439037}" type="presOf" srcId="{4A518966-3417-4DDF-A32C-F417B09C1833}" destId="{781072FA-94EA-44EF-8055-F0A02C68C5FA}" srcOrd="0" destOrd="0" presId="urn:microsoft.com/office/officeart/2005/8/layout/hList7"/>
    <dgm:cxn modelId="{BE4968A0-E194-4B6B-88F8-8EF24D7289A4}" type="presOf" srcId="{647700FE-93B9-4BBC-B6E1-12A6545051EC}" destId="{56174AE4-BDE4-4972-BF20-3833233BF38D}" srcOrd="0" destOrd="0" presId="urn:microsoft.com/office/officeart/2005/8/layout/hList7"/>
    <dgm:cxn modelId="{2AC94B3F-05C1-4210-B650-9F791872EC7B}" type="presOf" srcId="{65E33179-67A6-4B34-9F88-014C830802F0}" destId="{86A0890E-E3BE-4F7A-A0B9-8E36F9426165}" srcOrd="0" destOrd="0" presId="urn:microsoft.com/office/officeart/2005/8/layout/hList7"/>
    <dgm:cxn modelId="{7BF72FCD-4F7B-4EA8-A3E1-23629A7136BD}" type="presOf" srcId="{AE5D3489-D841-46EC-838C-8C906854784A}" destId="{F19E6C29-1833-4B11-A679-75CBD955750E}" srcOrd="0" destOrd="0" presId="urn:microsoft.com/office/officeart/2005/8/layout/hList7"/>
    <dgm:cxn modelId="{6DEFB69B-543C-467C-8874-27C1474559EF}" type="presParOf" srcId="{56174AE4-BDE4-4972-BF20-3833233BF38D}" destId="{F025DA17-A003-407D-8E63-06A3D945508E}" srcOrd="0" destOrd="0" presId="urn:microsoft.com/office/officeart/2005/8/layout/hList7"/>
    <dgm:cxn modelId="{097E292E-6235-47C0-AB72-08E50F249EA5}" type="presParOf" srcId="{56174AE4-BDE4-4972-BF20-3833233BF38D}" destId="{E8707CAC-0033-4C57-8F0E-93A77C5C353B}" srcOrd="1" destOrd="0" presId="urn:microsoft.com/office/officeart/2005/8/layout/hList7"/>
    <dgm:cxn modelId="{738BF7FF-9940-46F7-B674-C2C6D1C75C5B}" type="presParOf" srcId="{E8707CAC-0033-4C57-8F0E-93A77C5C353B}" destId="{2D3B72D9-8F25-4CA0-BBBB-E25257076DE2}" srcOrd="0" destOrd="0" presId="urn:microsoft.com/office/officeart/2005/8/layout/hList7"/>
    <dgm:cxn modelId="{F06601C3-FE8E-4217-B69F-25F95F4407F1}" type="presParOf" srcId="{2D3B72D9-8F25-4CA0-BBBB-E25257076DE2}" destId="{4D0328AC-D08F-456E-AEF2-F7AD31C9940B}" srcOrd="0" destOrd="0" presId="urn:microsoft.com/office/officeart/2005/8/layout/hList7"/>
    <dgm:cxn modelId="{55F29B67-2E9B-4E82-AC98-5B3EABE68447}" type="presParOf" srcId="{2D3B72D9-8F25-4CA0-BBBB-E25257076DE2}" destId="{5823D1EB-3B87-42DA-9F54-C4AC9EAD2C29}" srcOrd="1" destOrd="0" presId="urn:microsoft.com/office/officeart/2005/8/layout/hList7"/>
    <dgm:cxn modelId="{A21D075C-C043-45D6-8224-65765B9DA244}" type="presParOf" srcId="{2D3B72D9-8F25-4CA0-BBBB-E25257076DE2}" destId="{1F28E078-BA6E-44E6-984E-D46F88BA743C}" srcOrd="2" destOrd="0" presId="urn:microsoft.com/office/officeart/2005/8/layout/hList7"/>
    <dgm:cxn modelId="{6C99DE9D-CBDA-4A30-9807-43E228C695BB}" type="presParOf" srcId="{2D3B72D9-8F25-4CA0-BBBB-E25257076DE2}" destId="{47FE03C7-A35A-4B65-B54D-2A59BA577B23}" srcOrd="3" destOrd="0" presId="urn:microsoft.com/office/officeart/2005/8/layout/hList7"/>
    <dgm:cxn modelId="{C5A2A6A5-6289-42E3-979E-9C31F3C1BEF0}" type="presParOf" srcId="{E8707CAC-0033-4C57-8F0E-93A77C5C353B}" destId="{F19E6C29-1833-4B11-A679-75CBD955750E}" srcOrd="1" destOrd="0" presId="urn:microsoft.com/office/officeart/2005/8/layout/hList7"/>
    <dgm:cxn modelId="{AC2C2BCC-1D9D-40C3-8C8B-40FDB9CFD7CE}" type="presParOf" srcId="{E8707CAC-0033-4C57-8F0E-93A77C5C353B}" destId="{D900407F-D45B-4623-A989-B28276EDD224}" srcOrd="2" destOrd="0" presId="urn:microsoft.com/office/officeart/2005/8/layout/hList7"/>
    <dgm:cxn modelId="{1B910411-9AB1-4ABC-A220-91DD8F6F9E75}" type="presParOf" srcId="{D900407F-D45B-4623-A989-B28276EDD224}" destId="{ED9F0DD7-6471-4118-9711-DE22B270B500}" srcOrd="0" destOrd="0" presId="urn:microsoft.com/office/officeart/2005/8/layout/hList7"/>
    <dgm:cxn modelId="{166B6182-B9BE-441F-8AC1-C20D473A92A6}" type="presParOf" srcId="{D900407F-D45B-4623-A989-B28276EDD224}" destId="{715272C3-D2C5-4FED-9146-B2E3D7379BC7}" srcOrd="1" destOrd="0" presId="urn:microsoft.com/office/officeart/2005/8/layout/hList7"/>
    <dgm:cxn modelId="{7BF2D953-65B8-4048-9E09-DF1C1256314C}" type="presParOf" srcId="{D900407F-D45B-4623-A989-B28276EDD224}" destId="{0A2D0B76-2FD6-4559-8F08-B824BA61005F}" srcOrd="2" destOrd="0" presId="urn:microsoft.com/office/officeart/2005/8/layout/hList7"/>
    <dgm:cxn modelId="{1FA77128-9408-45DC-BA24-E2845D7ECF2D}" type="presParOf" srcId="{D900407F-D45B-4623-A989-B28276EDD224}" destId="{66B5BBAC-8719-4FC9-B591-6C8CF4B19415}" srcOrd="3" destOrd="0" presId="urn:microsoft.com/office/officeart/2005/8/layout/hList7"/>
    <dgm:cxn modelId="{EC403E52-4DED-4D40-8602-9B5882A9BC95}" type="presParOf" srcId="{E8707CAC-0033-4C57-8F0E-93A77C5C353B}" destId="{262A817A-6FE3-4B31-B360-E98F95B28DE4}" srcOrd="3" destOrd="0" presId="urn:microsoft.com/office/officeart/2005/8/layout/hList7"/>
    <dgm:cxn modelId="{A79DD15D-4445-47F0-8893-CC2ADBBFA569}" type="presParOf" srcId="{E8707CAC-0033-4C57-8F0E-93A77C5C353B}" destId="{C6125966-71EE-46B8-A9E2-311C1E4E0C79}" srcOrd="4" destOrd="0" presId="urn:microsoft.com/office/officeart/2005/8/layout/hList7"/>
    <dgm:cxn modelId="{BC5A8BB8-821D-4165-A3A5-AD8A22F7B15E}" type="presParOf" srcId="{C6125966-71EE-46B8-A9E2-311C1E4E0C79}" destId="{189116CD-89E1-4078-B252-0ADAFE1307F2}" srcOrd="0" destOrd="0" presId="urn:microsoft.com/office/officeart/2005/8/layout/hList7"/>
    <dgm:cxn modelId="{13C3DCF8-7FF2-43C0-B0A9-86AEA4622DE3}" type="presParOf" srcId="{C6125966-71EE-46B8-A9E2-311C1E4E0C79}" destId="{1ABE6DD6-CCFC-4FE5-A0A6-A3685B598955}" srcOrd="1" destOrd="0" presId="urn:microsoft.com/office/officeart/2005/8/layout/hList7"/>
    <dgm:cxn modelId="{C1A11BF0-6018-4BB4-BE6F-EF4181E4ADE0}" type="presParOf" srcId="{C6125966-71EE-46B8-A9E2-311C1E4E0C79}" destId="{97410CE6-F9D1-4F68-89A8-DF634556214F}" srcOrd="2" destOrd="0" presId="urn:microsoft.com/office/officeart/2005/8/layout/hList7"/>
    <dgm:cxn modelId="{6373177C-02A8-49C6-AA74-FA676AE2361D}" type="presParOf" srcId="{C6125966-71EE-46B8-A9E2-311C1E4E0C79}" destId="{19FB4B22-73A3-4ED7-9FDF-0BAD4E912446}" srcOrd="3" destOrd="0" presId="urn:microsoft.com/office/officeart/2005/8/layout/hList7"/>
    <dgm:cxn modelId="{DD1A7B7E-4F60-456A-B7BA-E4814C3D6791}" type="presParOf" srcId="{E8707CAC-0033-4C57-8F0E-93A77C5C353B}" destId="{09852ACD-E8DA-4ED5-A4BE-103A430FC6A1}" srcOrd="5" destOrd="0" presId="urn:microsoft.com/office/officeart/2005/8/layout/hList7"/>
    <dgm:cxn modelId="{4B58F253-E65D-4B1A-8621-27310A8F6AE3}" type="presParOf" srcId="{E8707CAC-0033-4C57-8F0E-93A77C5C353B}" destId="{AA5E7E0B-D277-4EAB-8318-2A59122272E5}" srcOrd="6" destOrd="0" presId="urn:microsoft.com/office/officeart/2005/8/layout/hList7"/>
    <dgm:cxn modelId="{40C6D52B-5C75-4CB4-9D4B-E204012568D4}" type="presParOf" srcId="{AA5E7E0B-D277-4EAB-8318-2A59122272E5}" destId="{781072FA-94EA-44EF-8055-F0A02C68C5FA}" srcOrd="0" destOrd="0" presId="urn:microsoft.com/office/officeart/2005/8/layout/hList7"/>
    <dgm:cxn modelId="{AF42B15E-E85E-4356-805C-753D88DC5E2B}" type="presParOf" srcId="{AA5E7E0B-D277-4EAB-8318-2A59122272E5}" destId="{D92B7289-2F5D-4970-ABD4-D537A908511D}" srcOrd="1" destOrd="0" presId="urn:microsoft.com/office/officeart/2005/8/layout/hList7"/>
    <dgm:cxn modelId="{96C769AB-39A8-4968-ABDB-0EDA630967C4}" type="presParOf" srcId="{AA5E7E0B-D277-4EAB-8318-2A59122272E5}" destId="{71B398C2-AD42-42FA-A9AD-9AE9E820FF65}" srcOrd="2" destOrd="0" presId="urn:microsoft.com/office/officeart/2005/8/layout/hList7"/>
    <dgm:cxn modelId="{181466BE-25E1-4D6A-BA43-FC4DB2A2EC4E}" type="presParOf" srcId="{AA5E7E0B-D277-4EAB-8318-2A59122272E5}" destId="{0AE81854-2349-41E8-B421-1B77D0F8FE4F}" srcOrd="3" destOrd="0" presId="urn:microsoft.com/office/officeart/2005/8/layout/hList7"/>
    <dgm:cxn modelId="{73B83253-ABBA-4F5B-BC42-5B4678322825}" type="presParOf" srcId="{E8707CAC-0033-4C57-8F0E-93A77C5C353B}" destId="{965FE81F-B08B-4D41-A325-B83690EC7F90}" srcOrd="7" destOrd="0" presId="urn:microsoft.com/office/officeart/2005/8/layout/hList7"/>
    <dgm:cxn modelId="{DACB7ABE-7B5A-40CF-B927-0500D1A8CCBD}" type="presParOf" srcId="{E8707CAC-0033-4C57-8F0E-93A77C5C353B}" destId="{A67EF614-B1BE-4906-8A4D-860801F715D9}" srcOrd="8" destOrd="0" presId="urn:microsoft.com/office/officeart/2005/8/layout/hList7"/>
    <dgm:cxn modelId="{FE4D0C9E-03A1-494C-93B7-96FB20BA2526}" type="presParOf" srcId="{A67EF614-B1BE-4906-8A4D-860801F715D9}" destId="{4EBB1C5C-9E58-49E6-9C52-8911600AD26F}" srcOrd="0" destOrd="0" presId="urn:microsoft.com/office/officeart/2005/8/layout/hList7"/>
    <dgm:cxn modelId="{74B936F9-3BC2-4875-8EF8-85C670DBE0AC}" type="presParOf" srcId="{A67EF614-B1BE-4906-8A4D-860801F715D9}" destId="{908F34B1-B603-4ADB-A4DF-FFFB97709792}" srcOrd="1" destOrd="0" presId="urn:microsoft.com/office/officeart/2005/8/layout/hList7"/>
    <dgm:cxn modelId="{842A3EC9-01C5-4869-BDB5-81A5CCB0F362}" type="presParOf" srcId="{A67EF614-B1BE-4906-8A4D-860801F715D9}" destId="{E41847D2-3837-44C2-A522-D3C0BC2D552F}" srcOrd="2" destOrd="0" presId="urn:microsoft.com/office/officeart/2005/8/layout/hList7"/>
    <dgm:cxn modelId="{CCDA9EA5-5AD6-4245-B77E-91E94C2F93A1}" type="presParOf" srcId="{A67EF614-B1BE-4906-8A4D-860801F715D9}" destId="{67703004-621C-420B-B242-B38FA4629981}" srcOrd="3" destOrd="0" presId="urn:microsoft.com/office/officeart/2005/8/layout/hList7"/>
    <dgm:cxn modelId="{5FB095D1-245F-43AF-883B-8C47A68D0D1E}" type="presParOf" srcId="{E8707CAC-0033-4C57-8F0E-93A77C5C353B}" destId="{D66CFE43-D34B-4D7F-BF72-0950B11A4A5A}" srcOrd="9" destOrd="0" presId="urn:microsoft.com/office/officeart/2005/8/layout/hList7"/>
    <dgm:cxn modelId="{800974B3-CE1F-4673-B78E-668F3E2F542A}" type="presParOf" srcId="{E8707CAC-0033-4C57-8F0E-93A77C5C353B}" destId="{09284C1C-0C4A-4E68-BBF7-8AE1567B8287}" srcOrd="10" destOrd="0" presId="urn:microsoft.com/office/officeart/2005/8/layout/hList7"/>
    <dgm:cxn modelId="{9723A838-BAB1-48EB-88F5-6CE74739945C}" type="presParOf" srcId="{09284C1C-0C4A-4E68-BBF7-8AE1567B8287}" destId="{86A0890E-E3BE-4F7A-A0B9-8E36F9426165}" srcOrd="0" destOrd="0" presId="urn:microsoft.com/office/officeart/2005/8/layout/hList7"/>
    <dgm:cxn modelId="{C309F93B-2B8F-4369-92FC-9D6023E612C7}" type="presParOf" srcId="{09284C1C-0C4A-4E68-BBF7-8AE1567B8287}" destId="{46A4FAB4-6040-4402-904B-AF299C208575}" srcOrd="1" destOrd="0" presId="urn:microsoft.com/office/officeart/2005/8/layout/hList7"/>
    <dgm:cxn modelId="{8313DE2B-1A2F-4619-A98D-D6CD65E4B65D}" type="presParOf" srcId="{09284C1C-0C4A-4E68-BBF7-8AE1567B8287}" destId="{10AB151F-4E32-4CA2-8C00-B5D65F06BE39}" srcOrd="2" destOrd="0" presId="urn:microsoft.com/office/officeart/2005/8/layout/hList7"/>
    <dgm:cxn modelId="{C7A0E949-225B-4BA1-8B63-9F951E82687A}" type="presParOf" srcId="{09284C1C-0C4A-4E68-BBF7-8AE1567B8287}" destId="{3004A4F5-ED0C-4AA1-B11D-CD1831C3F13B}" srcOrd="3" destOrd="0" presId="urn:microsoft.com/office/officeart/2005/8/layout/hList7"/>
    <dgm:cxn modelId="{EB0D3E66-9AA4-4E74-8C4A-4D5DD76769BA}" type="presParOf" srcId="{E8707CAC-0033-4C57-8F0E-93A77C5C353B}" destId="{66D2A527-28F8-438F-8F24-9D24B6DE76E3}" srcOrd="11" destOrd="0" presId="urn:microsoft.com/office/officeart/2005/8/layout/hList7"/>
    <dgm:cxn modelId="{B3B8FC4B-4250-401C-9565-37061888FABF}" type="presParOf" srcId="{E8707CAC-0033-4C57-8F0E-93A77C5C353B}" destId="{E3FA16F8-31E9-4645-A3D0-BF5874CB6942}" srcOrd="12" destOrd="0" presId="urn:microsoft.com/office/officeart/2005/8/layout/hList7"/>
    <dgm:cxn modelId="{AE31BD89-3DB4-40C7-929D-E50A37C58565}" type="presParOf" srcId="{E3FA16F8-31E9-4645-A3D0-BF5874CB6942}" destId="{3A9FE394-805D-45BF-B161-CC3F91C5AA87}" srcOrd="0" destOrd="0" presId="urn:microsoft.com/office/officeart/2005/8/layout/hList7"/>
    <dgm:cxn modelId="{AE6FC888-1417-41DF-BA8A-10337E85CE2C}" type="presParOf" srcId="{E3FA16F8-31E9-4645-A3D0-BF5874CB6942}" destId="{2B299A70-EB91-4DE9-9FDF-D72F9F0F1F11}" srcOrd="1" destOrd="0" presId="urn:microsoft.com/office/officeart/2005/8/layout/hList7"/>
    <dgm:cxn modelId="{85017EEC-5240-4C09-BED7-35EC31A3872C}" type="presParOf" srcId="{E3FA16F8-31E9-4645-A3D0-BF5874CB6942}" destId="{1F19E4CB-1830-482A-8BA0-D0AD3CD9CE47}" srcOrd="2" destOrd="0" presId="urn:microsoft.com/office/officeart/2005/8/layout/hList7"/>
    <dgm:cxn modelId="{43C9148C-C939-4BA1-8058-28EE74685A1E}" type="presParOf" srcId="{E3FA16F8-31E9-4645-A3D0-BF5874CB6942}" destId="{F4D8E81D-A2C2-4903-84C3-240A6FCD8CBB}"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5D9B10-D280-4F0F-A393-4885C8E1E245}" type="doc">
      <dgm:prSet loTypeId="urn:microsoft.com/office/officeart/2005/8/layout/radial6" loCatId="cycle" qsTypeId="urn:microsoft.com/office/officeart/2005/8/quickstyle/simple4" qsCatId="simple" csTypeId="urn:microsoft.com/office/officeart/2005/8/colors/colorful3" csCatId="colorful" phldr="1"/>
      <dgm:spPr/>
      <dgm:t>
        <a:bodyPr/>
        <a:lstStyle/>
        <a:p>
          <a:endParaRPr lang="en-US"/>
        </a:p>
      </dgm:t>
    </dgm:pt>
    <dgm:pt modelId="{B619D4FE-5B02-45C4-8BE6-940C00F0C9FD}">
      <dgm:prSet phldrT="[Text]"/>
      <dgm:spPr/>
      <dgm:t>
        <a:bodyPr/>
        <a:lstStyle/>
        <a:p>
          <a:r>
            <a:rPr lang="en-US" dirty="0" smtClean="0"/>
            <a:t>Research Practice, Ethics, &amp; Policy</a:t>
          </a:r>
        </a:p>
      </dgm:t>
    </dgm:pt>
    <dgm:pt modelId="{B0F8C84A-4285-4656-938C-365E50DF649E}" type="parTrans" cxnId="{BE6A8F27-853A-4F92-9B88-3ACD1AAF6FAE}">
      <dgm:prSet/>
      <dgm:spPr/>
      <dgm:t>
        <a:bodyPr/>
        <a:lstStyle/>
        <a:p>
          <a:endParaRPr lang="en-US"/>
        </a:p>
      </dgm:t>
    </dgm:pt>
    <dgm:pt modelId="{9142297B-29C1-4491-A50F-EF8BA768FDDF}" type="sibTrans" cxnId="{BE6A8F27-853A-4F92-9B88-3ACD1AAF6FAE}">
      <dgm:prSet/>
      <dgm:spPr/>
      <dgm:t>
        <a:bodyPr/>
        <a:lstStyle/>
        <a:p>
          <a:endParaRPr lang="en-US"/>
        </a:p>
      </dgm:t>
    </dgm:pt>
    <dgm:pt modelId="{CC5D31B1-7F55-4EE8-8233-44008A09F6B5}">
      <dgm:prSet phldrT="[Text]"/>
      <dgm:spPr/>
      <dgm:t>
        <a:bodyPr/>
        <a:lstStyle/>
        <a:p>
          <a:r>
            <a:rPr lang="en-US" dirty="0" smtClean="0"/>
            <a:t>Resource Availability</a:t>
          </a:r>
          <a:endParaRPr lang="en-US" dirty="0"/>
        </a:p>
      </dgm:t>
    </dgm:pt>
    <dgm:pt modelId="{436750A0-31B8-467E-9A23-E5897113B17D}" type="parTrans" cxnId="{EF1C37E9-D347-40D8-BDBC-5D5AA6B61E1D}">
      <dgm:prSet/>
      <dgm:spPr/>
      <dgm:t>
        <a:bodyPr/>
        <a:lstStyle/>
        <a:p>
          <a:endParaRPr lang="en-US"/>
        </a:p>
      </dgm:t>
    </dgm:pt>
    <dgm:pt modelId="{083D74ED-EA47-4F76-9DAA-C039577225A1}" type="sibTrans" cxnId="{EF1C37E9-D347-40D8-BDBC-5D5AA6B61E1D}">
      <dgm:prSet/>
      <dgm:spPr/>
      <dgm:t>
        <a:bodyPr/>
        <a:lstStyle/>
        <a:p>
          <a:endParaRPr lang="en-US"/>
        </a:p>
      </dgm:t>
    </dgm:pt>
    <dgm:pt modelId="{571B806B-A23A-458D-BED8-196880568F94}">
      <dgm:prSet phldrT="[Text]"/>
      <dgm:spPr/>
      <dgm:t>
        <a:bodyPr/>
        <a:lstStyle/>
        <a:p>
          <a:r>
            <a:rPr lang="en-US" dirty="0" smtClean="0"/>
            <a:t>Health Status</a:t>
          </a:r>
          <a:endParaRPr lang="en-US" dirty="0"/>
        </a:p>
      </dgm:t>
    </dgm:pt>
    <dgm:pt modelId="{0559F298-DDFF-4C36-95CC-DD0C9063C42D}" type="parTrans" cxnId="{E53DFF66-23F2-4E70-B317-54DDB40F2487}">
      <dgm:prSet/>
      <dgm:spPr/>
      <dgm:t>
        <a:bodyPr/>
        <a:lstStyle/>
        <a:p>
          <a:endParaRPr lang="en-US"/>
        </a:p>
      </dgm:t>
    </dgm:pt>
    <dgm:pt modelId="{74C0160E-D3AD-45C1-9F3E-BA711ABA66C8}" type="sibTrans" cxnId="{E53DFF66-23F2-4E70-B317-54DDB40F2487}">
      <dgm:prSet/>
      <dgm:spPr/>
      <dgm:t>
        <a:bodyPr/>
        <a:lstStyle/>
        <a:p>
          <a:endParaRPr lang="en-US"/>
        </a:p>
      </dgm:t>
    </dgm:pt>
    <dgm:pt modelId="{0A7072D0-B389-4A69-AA9E-6B1139AAADAD}">
      <dgm:prSet phldrT="[Text]"/>
      <dgm:spPr/>
      <dgm:t>
        <a:bodyPr/>
        <a:lstStyle/>
        <a:p>
          <a:r>
            <a:rPr lang="en-US" dirty="0" smtClean="0"/>
            <a:t>Relative Risk</a:t>
          </a:r>
          <a:endParaRPr lang="en-US" dirty="0"/>
        </a:p>
      </dgm:t>
    </dgm:pt>
    <dgm:pt modelId="{5566518D-46E5-44F9-9949-EF1F38436B53}" type="parTrans" cxnId="{39A66AB5-AB1F-4D9F-BADA-899B0EEB2284}">
      <dgm:prSet/>
      <dgm:spPr/>
      <dgm:t>
        <a:bodyPr/>
        <a:lstStyle/>
        <a:p>
          <a:endParaRPr lang="en-US"/>
        </a:p>
      </dgm:t>
    </dgm:pt>
    <dgm:pt modelId="{94558F4A-D927-4FCA-BC5E-244B154683F2}" type="sibTrans" cxnId="{39A66AB5-AB1F-4D9F-BADA-899B0EEB2284}">
      <dgm:prSet/>
      <dgm:spPr/>
      <dgm:t>
        <a:bodyPr/>
        <a:lstStyle/>
        <a:p>
          <a:endParaRPr lang="en-US"/>
        </a:p>
      </dgm:t>
    </dgm:pt>
    <dgm:pt modelId="{9A2FA287-B79E-415A-BC75-C5F85A2876D1}" type="pres">
      <dgm:prSet presAssocID="{B45D9B10-D280-4F0F-A393-4885C8E1E245}" presName="Name0" presStyleCnt="0">
        <dgm:presLayoutVars>
          <dgm:chMax val="1"/>
          <dgm:dir/>
          <dgm:animLvl val="ctr"/>
          <dgm:resizeHandles val="exact"/>
        </dgm:presLayoutVars>
      </dgm:prSet>
      <dgm:spPr/>
      <dgm:t>
        <a:bodyPr/>
        <a:lstStyle/>
        <a:p>
          <a:endParaRPr lang="en-US"/>
        </a:p>
      </dgm:t>
    </dgm:pt>
    <dgm:pt modelId="{0EAA324E-5E95-497B-B0B4-724EEF317F7D}" type="pres">
      <dgm:prSet presAssocID="{B619D4FE-5B02-45C4-8BE6-940C00F0C9FD}" presName="centerShape" presStyleLbl="node0" presStyleIdx="0" presStyleCnt="1"/>
      <dgm:spPr>
        <a:prstGeom prst="dodecagon">
          <a:avLst/>
        </a:prstGeom>
      </dgm:spPr>
      <dgm:t>
        <a:bodyPr/>
        <a:lstStyle/>
        <a:p>
          <a:endParaRPr lang="en-US"/>
        </a:p>
      </dgm:t>
    </dgm:pt>
    <dgm:pt modelId="{7AC6107A-3312-41B6-B810-4FB30E43793A}" type="pres">
      <dgm:prSet presAssocID="{CC5D31B1-7F55-4EE8-8233-44008A09F6B5}" presName="node" presStyleLbl="node1" presStyleIdx="0" presStyleCnt="3">
        <dgm:presLayoutVars>
          <dgm:bulletEnabled val="1"/>
        </dgm:presLayoutVars>
      </dgm:prSet>
      <dgm:spPr>
        <a:prstGeom prst="decagon">
          <a:avLst/>
        </a:prstGeom>
      </dgm:spPr>
      <dgm:t>
        <a:bodyPr/>
        <a:lstStyle/>
        <a:p>
          <a:endParaRPr lang="en-US"/>
        </a:p>
      </dgm:t>
    </dgm:pt>
    <dgm:pt modelId="{1E0F4298-396F-476C-851B-77D64CBA6BDF}" type="pres">
      <dgm:prSet presAssocID="{CC5D31B1-7F55-4EE8-8233-44008A09F6B5}" presName="dummy" presStyleCnt="0"/>
      <dgm:spPr/>
    </dgm:pt>
    <dgm:pt modelId="{F8216A19-5D40-404C-A7D5-55C898E326C7}" type="pres">
      <dgm:prSet presAssocID="{083D74ED-EA47-4F76-9DAA-C039577225A1}" presName="sibTrans" presStyleLbl="sibTrans2D1" presStyleIdx="0" presStyleCnt="3"/>
      <dgm:spPr/>
      <dgm:t>
        <a:bodyPr/>
        <a:lstStyle/>
        <a:p>
          <a:endParaRPr lang="en-US"/>
        </a:p>
      </dgm:t>
    </dgm:pt>
    <dgm:pt modelId="{E1062AD5-001C-40FD-89C0-6491C7DE3811}" type="pres">
      <dgm:prSet presAssocID="{571B806B-A23A-458D-BED8-196880568F94}" presName="node" presStyleLbl="node1" presStyleIdx="1" presStyleCnt="3">
        <dgm:presLayoutVars>
          <dgm:bulletEnabled val="1"/>
        </dgm:presLayoutVars>
      </dgm:prSet>
      <dgm:spPr>
        <a:prstGeom prst="decagon">
          <a:avLst/>
        </a:prstGeom>
      </dgm:spPr>
      <dgm:t>
        <a:bodyPr/>
        <a:lstStyle/>
        <a:p>
          <a:endParaRPr lang="en-US"/>
        </a:p>
      </dgm:t>
    </dgm:pt>
    <dgm:pt modelId="{AF625863-70FC-4D0A-A7C4-4AFBDA3D2155}" type="pres">
      <dgm:prSet presAssocID="{571B806B-A23A-458D-BED8-196880568F94}" presName="dummy" presStyleCnt="0"/>
      <dgm:spPr/>
    </dgm:pt>
    <dgm:pt modelId="{F3648028-CCF0-4823-B713-BB5106C6D1B5}" type="pres">
      <dgm:prSet presAssocID="{74C0160E-D3AD-45C1-9F3E-BA711ABA66C8}" presName="sibTrans" presStyleLbl="sibTrans2D1" presStyleIdx="1" presStyleCnt="3"/>
      <dgm:spPr/>
      <dgm:t>
        <a:bodyPr/>
        <a:lstStyle/>
        <a:p>
          <a:endParaRPr lang="en-US"/>
        </a:p>
      </dgm:t>
    </dgm:pt>
    <dgm:pt modelId="{3C8C86AE-04E6-49F5-AC00-6253FD21552E}" type="pres">
      <dgm:prSet presAssocID="{0A7072D0-B389-4A69-AA9E-6B1139AAADAD}" presName="node" presStyleLbl="node1" presStyleIdx="2" presStyleCnt="3">
        <dgm:presLayoutVars>
          <dgm:bulletEnabled val="1"/>
        </dgm:presLayoutVars>
      </dgm:prSet>
      <dgm:spPr>
        <a:prstGeom prst="decagon">
          <a:avLst/>
        </a:prstGeom>
      </dgm:spPr>
      <dgm:t>
        <a:bodyPr/>
        <a:lstStyle/>
        <a:p>
          <a:endParaRPr lang="en-US"/>
        </a:p>
      </dgm:t>
    </dgm:pt>
    <dgm:pt modelId="{ECF86157-B99B-4DFF-918E-87A92FE6E143}" type="pres">
      <dgm:prSet presAssocID="{0A7072D0-B389-4A69-AA9E-6B1139AAADAD}" presName="dummy" presStyleCnt="0"/>
      <dgm:spPr/>
    </dgm:pt>
    <dgm:pt modelId="{36834CF8-6EA6-42D0-87FC-E2C619B22B91}" type="pres">
      <dgm:prSet presAssocID="{94558F4A-D927-4FCA-BC5E-244B154683F2}" presName="sibTrans" presStyleLbl="sibTrans2D1" presStyleIdx="2" presStyleCnt="3"/>
      <dgm:spPr/>
      <dgm:t>
        <a:bodyPr/>
        <a:lstStyle/>
        <a:p>
          <a:endParaRPr lang="en-US"/>
        </a:p>
      </dgm:t>
    </dgm:pt>
  </dgm:ptLst>
  <dgm:cxnLst>
    <dgm:cxn modelId="{E53DFF66-23F2-4E70-B317-54DDB40F2487}" srcId="{B619D4FE-5B02-45C4-8BE6-940C00F0C9FD}" destId="{571B806B-A23A-458D-BED8-196880568F94}" srcOrd="1" destOrd="0" parTransId="{0559F298-DDFF-4C36-95CC-DD0C9063C42D}" sibTransId="{74C0160E-D3AD-45C1-9F3E-BA711ABA66C8}"/>
    <dgm:cxn modelId="{BE6A8F27-853A-4F92-9B88-3ACD1AAF6FAE}" srcId="{B45D9B10-D280-4F0F-A393-4885C8E1E245}" destId="{B619D4FE-5B02-45C4-8BE6-940C00F0C9FD}" srcOrd="0" destOrd="0" parTransId="{B0F8C84A-4285-4656-938C-365E50DF649E}" sibTransId="{9142297B-29C1-4491-A50F-EF8BA768FDDF}"/>
    <dgm:cxn modelId="{CDF8892F-FDD2-40B5-AA8B-4CB986937358}" type="presOf" srcId="{571B806B-A23A-458D-BED8-196880568F94}" destId="{E1062AD5-001C-40FD-89C0-6491C7DE3811}" srcOrd="0" destOrd="0" presId="urn:microsoft.com/office/officeart/2005/8/layout/radial6"/>
    <dgm:cxn modelId="{8AFFE4F7-1E2F-473F-A22D-5A4A25100DEB}" type="presOf" srcId="{B619D4FE-5B02-45C4-8BE6-940C00F0C9FD}" destId="{0EAA324E-5E95-497B-B0B4-724EEF317F7D}" srcOrd="0" destOrd="0" presId="urn:microsoft.com/office/officeart/2005/8/layout/radial6"/>
    <dgm:cxn modelId="{3A7183D9-CB26-43F9-984D-CCB29318B4D9}" type="presOf" srcId="{0A7072D0-B389-4A69-AA9E-6B1139AAADAD}" destId="{3C8C86AE-04E6-49F5-AC00-6253FD21552E}" srcOrd="0" destOrd="0" presId="urn:microsoft.com/office/officeart/2005/8/layout/radial6"/>
    <dgm:cxn modelId="{2768885E-AB64-49E1-BB09-DBF47DD4A74C}" type="presOf" srcId="{74C0160E-D3AD-45C1-9F3E-BA711ABA66C8}" destId="{F3648028-CCF0-4823-B713-BB5106C6D1B5}" srcOrd="0" destOrd="0" presId="urn:microsoft.com/office/officeart/2005/8/layout/radial6"/>
    <dgm:cxn modelId="{309E111C-B097-4A76-A114-B04FBFAE6318}" type="presOf" srcId="{083D74ED-EA47-4F76-9DAA-C039577225A1}" destId="{F8216A19-5D40-404C-A7D5-55C898E326C7}" srcOrd="0" destOrd="0" presId="urn:microsoft.com/office/officeart/2005/8/layout/radial6"/>
    <dgm:cxn modelId="{39A66AB5-AB1F-4D9F-BADA-899B0EEB2284}" srcId="{B619D4FE-5B02-45C4-8BE6-940C00F0C9FD}" destId="{0A7072D0-B389-4A69-AA9E-6B1139AAADAD}" srcOrd="2" destOrd="0" parTransId="{5566518D-46E5-44F9-9949-EF1F38436B53}" sibTransId="{94558F4A-D927-4FCA-BC5E-244B154683F2}"/>
    <dgm:cxn modelId="{EF1C37E9-D347-40D8-BDBC-5D5AA6B61E1D}" srcId="{B619D4FE-5B02-45C4-8BE6-940C00F0C9FD}" destId="{CC5D31B1-7F55-4EE8-8233-44008A09F6B5}" srcOrd="0" destOrd="0" parTransId="{436750A0-31B8-467E-9A23-E5897113B17D}" sibTransId="{083D74ED-EA47-4F76-9DAA-C039577225A1}"/>
    <dgm:cxn modelId="{4DA2D5DA-B075-4764-980B-D18EE90772EA}" type="presOf" srcId="{B45D9B10-D280-4F0F-A393-4885C8E1E245}" destId="{9A2FA287-B79E-415A-BC75-C5F85A2876D1}" srcOrd="0" destOrd="0" presId="urn:microsoft.com/office/officeart/2005/8/layout/radial6"/>
    <dgm:cxn modelId="{08F6529C-03C0-4DC5-8E3F-ED86ABE1419E}" type="presOf" srcId="{CC5D31B1-7F55-4EE8-8233-44008A09F6B5}" destId="{7AC6107A-3312-41B6-B810-4FB30E43793A}" srcOrd="0" destOrd="0" presId="urn:microsoft.com/office/officeart/2005/8/layout/radial6"/>
    <dgm:cxn modelId="{579FA975-551B-47BA-B0E9-78380E44419A}" type="presOf" srcId="{94558F4A-D927-4FCA-BC5E-244B154683F2}" destId="{36834CF8-6EA6-42D0-87FC-E2C619B22B91}" srcOrd="0" destOrd="0" presId="urn:microsoft.com/office/officeart/2005/8/layout/radial6"/>
    <dgm:cxn modelId="{6527D2FB-3ED8-4081-8A01-25A3738FBD1C}" type="presParOf" srcId="{9A2FA287-B79E-415A-BC75-C5F85A2876D1}" destId="{0EAA324E-5E95-497B-B0B4-724EEF317F7D}" srcOrd="0" destOrd="0" presId="urn:microsoft.com/office/officeart/2005/8/layout/radial6"/>
    <dgm:cxn modelId="{8C0AAD6E-1AEA-4A0D-86F7-8270C3B4EB81}" type="presParOf" srcId="{9A2FA287-B79E-415A-BC75-C5F85A2876D1}" destId="{7AC6107A-3312-41B6-B810-4FB30E43793A}" srcOrd="1" destOrd="0" presId="urn:microsoft.com/office/officeart/2005/8/layout/radial6"/>
    <dgm:cxn modelId="{34CF982D-7104-4451-8487-7885FF169EC4}" type="presParOf" srcId="{9A2FA287-B79E-415A-BC75-C5F85A2876D1}" destId="{1E0F4298-396F-476C-851B-77D64CBA6BDF}" srcOrd="2" destOrd="0" presId="urn:microsoft.com/office/officeart/2005/8/layout/radial6"/>
    <dgm:cxn modelId="{C5E3DC79-3188-49A7-8760-22776A974D82}" type="presParOf" srcId="{9A2FA287-B79E-415A-BC75-C5F85A2876D1}" destId="{F8216A19-5D40-404C-A7D5-55C898E326C7}" srcOrd="3" destOrd="0" presId="urn:microsoft.com/office/officeart/2005/8/layout/radial6"/>
    <dgm:cxn modelId="{420FC50B-3666-4E4C-A23D-74D30E7F083E}" type="presParOf" srcId="{9A2FA287-B79E-415A-BC75-C5F85A2876D1}" destId="{E1062AD5-001C-40FD-89C0-6491C7DE3811}" srcOrd="4" destOrd="0" presId="urn:microsoft.com/office/officeart/2005/8/layout/radial6"/>
    <dgm:cxn modelId="{EC0C1339-41C0-4263-95AE-426419413C7D}" type="presParOf" srcId="{9A2FA287-B79E-415A-BC75-C5F85A2876D1}" destId="{AF625863-70FC-4D0A-A7C4-4AFBDA3D2155}" srcOrd="5" destOrd="0" presId="urn:microsoft.com/office/officeart/2005/8/layout/radial6"/>
    <dgm:cxn modelId="{47E0016E-FC82-4033-BEBB-A5090FA08471}" type="presParOf" srcId="{9A2FA287-B79E-415A-BC75-C5F85A2876D1}" destId="{F3648028-CCF0-4823-B713-BB5106C6D1B5}" srcOrd="6" destOrd="0" presId="urn:microsoft.com/office/officeart/2005/8/layout/radial6"/>
    <dgm:cxn modelId="{A2548C28-A82A-4936-A69B-B23DEC0149D3}" type="presParOf" srcId="{9A2FA287-B79E-415A-BC75-C5F85A2876D1}" destId="{3C8C86AE-04E6-49F5-AC00-6253FD21552E}" srcOrd="7" destOrd="0" presId="urn:microsoft.com/office/officeart/2005/8/layout/radial6"/>
    <dgm:cxn modelId="{CF927DC6-41F5-47B2-A25F-183248406BA6}" type="presParOf" srcId="{9A2FA287-B79E-415A-BC75-C5F85A2876D1}" destId="{ECF86157-B99B-4DFF-918E-87A92FE6E143}" srcOrd="8" destOrd="0" presId="urn:microsoft.com/office/officeart/2005/8/layout/radial6"/>
    <dgm:cxn modelId="{0792D822-F589-4A35-BD1E-B014E1B8036B}" type="presParOf" srcId="{9A2FA287-B79E-415A-BC75-C5F85A2876D1}" destId="{36834CF8-6EA6-42D0-87FC-E2C619B22B91}"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328AC-D08F-456E-AEF2-F7AD31C9940B}">
      <dsp:nvSpPr>
        <dsp:cNvPr id="0" name=""/>
        <dsp:cNvSpPr/>
      </dsp:nvSpPr>
      <dsp:spPr>
        <a:xfrm>
          <a:off x="4794" y="0"/>
          <a:ext cx="1607453" cy="3945851"/>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800,000 trafficked annually</a:t>
          </a:r>
          <a:endParaRPr lang="en-US" sz="2100" kern="1200" dirty="0"/>
        </a:p>
      </dsp:txBody>
      <dsp:txXfrm>
        <a:off x="4794" y="1578340"/>
        <a:ext cx="1607453" cy="1578340"/>
      </dsp:txXfrm>
    </dsp:sp>
    <dsp:sp modelId="{47FE03C7-A35A-4B65-B54D-2A59BA577B23}">
      <dsp:nvSpPr>
        <dsp:cNvPr id="0" name=""/>
        <dsp:cNvSpPr/>
      </dsp:nvSpPr>
      <dsp:spPr>
        <a:xfrm>
          <a:off x="151536" y="236751"/>
          <a:ext cx="1313968" cy="131396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6000" b="-26000"/>
          </a:stretch>
        </a:blipFill>
        <a:ln>
          <a:noFill/>
        </a:ln>
        <a:effectLst>
          <a:innerShdw blurRad="50800" dist="25400" dir="13500000">
            <a:srgbClr val="000000">
              <a:alpha val="55000"/>
            </a:srgbClr>
          </a:innerShdw>
        </a:effectLst>
      </dsp:spPr>
      <dsp:style>
        <a:lnRef idx="0">
          <a:scrgbClr r="0" g="0" b="0"/>
        </a:lnRef>
        <a:fillRef idx="1">
          <a:scrgbClr r="0" g="0" b="0"/>
        </a:fillRef>
        <a:effectRef idx="2">
          <a:scrgbClr r="0" g="0" b="0"/>
        </a:effectRef>
        <a:fontRef idx="minor"/>
      </dsp:style>
    </dsp:sp>
    <dsp:sp modelId="{ED9F0DD7-6471-4118-9711-DE22B270B500}">
      <dsp:nvSpPr>
        <dsp:cNvPr id="0" name=""/>
        <dsp:cNvSpPr/>
      </dsp:nvSpPr>
      <dsp:spPr>
        <a:xfrm>
          <a:off x="1660471" y="0"/>
          <a:ext cx="1607453" cy="3945851"/>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80% are females</a:t>
          </a:r>
          <a:endParaRPr lang="en-US" sz="2100" kern="1200" dirty="0"/>
        </a:p>
      </dsp:txBody>
      <dsp:txXfrm>
        <a:off x="1660471" y="1578340"/>
        <a:ext cx="1607453" cy="1578340"/>
      </dsp:txXfrm>
    </dsp:sp>
    <dsp:sp modelId="{66B5BBAC-8719-4FC9-B591-6C8CF4B19415}">
      <dsp:nvSpPr>
        <dsp:cNvPr id="0" name=""/>
        <dsp:cNvSpPr/>
      </dsp:nvSpPr>
      <dsp:spPr>
        <a:xfrm>
          <a:off x="1807213" y="236751"/>
          <a:ext cx="1313968" cy="131396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5000" b="-25000"/>
          </a:stretch>
        </a:blipFill>
        <a:ln>
          <a:noFill/>
        </a:ln>
        <a:effectLst>
          <a:innerShdw blurRad="50800" dist="25400" dir="13500000">
            <a:srgbClr val="000000">
              <a:alpha val="55000"/>
            </a:srgbClr>
          </a:innerShdw>
        </a:effectLst>
      </dsp:spPr>
      <dsp:style>
        <a:lnRef idx="0">
          <a:scrgbClr r="0" g="0" b="0"/>
        </a:lnRef>
        <a:fillRef idx="1">
          <a:scrgbClr r="0" g="0" b="0"/>
        </a:fillRef>
        <a:effectRef idx="2">
          <a:scrgbClr r="0" g="0" b="0"/>
        </a:effectRef>
        <a:fontRef idx="minor"/>
      </dsp:style>
    </dsp:sp>
    <dsp:sp modelId="{189116CD-89E1-4078-B252-0ADAFE1307F2}">
      <dsp:nvSpPr>
        <dsp:cNvPr id="0" name=""/>
        <dsp:cNvSpPr/>
      </dsp:nvSpPr>
      <dsp:spPr>
        <a:xfrm>
          <a:off x="3316148" y="0"/>
          <a:ext cx="1607453" cy="3945851"/>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50% of them are minors</a:t>
          </a:r>
          <a:endParaRPr lang="en-US" sz="2100" kern="1200" dirty="0"/>
        </a:p>
      </dsp:txBody>
      <dsp:txXfrm>
        <a:off x="3316148" y="1578340"/>
        <a:ext cx="1607453" cy="1578340"/>
      </dsp:txXfrm>
    </dsp:sp>
    <dsp:sp modelId="{19FB4B22-73A3-4ED7-9FDF-0BAD4E912446}">
      <dsp:nvSpPr>
        <dsp:cNvPr id="0" name=""/>
        <dsp:cNvSpPr/>
      </dsp:nvSpPr>
      <dsp:spPr>
        <a:xfrm>
          <a:off x="3462891" y="236751"/>
          <a:ext cx="1313968" cy="131396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5000" b="-25000"/>
          </a:stretch>
        </a:blipFill>
        <a:ln>
          <a:noFill/>
        </a:ln>
        <a:effectLst>
          <a:innerShdw blurRad="50800" dist="25400" dir="13500000">
            <a:srgbClr val="000000">
              <a:alpha val="55000"/>
            </a:srgbClr>
          </a:innerShdw>
        </a:effectLst>
      </dsp:spPr>
      <dsp:style>
        <a:lnRef idx="0">
          <a:scrgbClr r="0" g="0" b="0"/>
        </a:lnRef>
        <a:fillRef idx="1">
          <a:scrgbClr r="0" g="0" b="0"/>
        </a:fillRef>
        <a:effectRef idx="2">
          <a:scrgbClr r="0" g="0" b="0"/>
        </a:effectRef>
        <a:fontRef idx="minor"/>
      </dsp:style>
    </dsp:sp>
    <dsp:sp modelId="{781072FA-94EA-44EF-8055-F0A02C68C5FA}">
      <dsp:nvSpPr>
        <dsp:cNvPr id="0" name=""/>
        <dsp:cNvSpPr/>
      </dsp:nvSpPr>
      <dsp:spPr>
        <a:xfrm>
          <a:off x="4971825" y="0"/>
          <a:ext cx="1607453" cy="3945851"/>
        </a:xfrm>
        <a:prstGeom prst="roundRect">
          <a:avLst>
            <a:gd name="adj" fmla="val 1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Naïve white </a:t>
          </a:r>
          <a:r>
            <a:rPr lang="en-US" sz="2100" kern="1200" dirty="0" smtClean="0"/>
            <a:t>YOUNG girls</a:t>
          </a:r>
          <a:endParaRPr lang="en-US" sz="2100" kern="1200" dirty="0"/>
        </a:p>
      </dsp:txBody>
      <dsp:txXfrm>
        <a:off x="4971825" y="1578340"/>
        <a:ext cx="1607453" cy="1578340"/>
      </dsp:txXfrm>
    </dsp:sp>
    <dsp:sp modelId="{0AE81854-2349-41E8-B421-1B77D0F8FE4F}">
      <dsp:nvSpPr>
        <dsp:cNvPr id="0" name=""/>
        <dsp:cNvSpPr/>
      </dsp:nvSpPr>
      <dsp:spPr>
        <a:xfrm>
          <a:off x="5118568" y="236751"/>
          <a:ext cx="1313968" cy="131396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4000" r="-24000"/>
          </a:stretch>
        </a:blipFill>
        <a:ln>
          <a:noFill/>
        </a:ln>
        <a:effectLst>
          <a:innerShdw blurRad="50800" dist="25400" dir="13500000">
            <a:srgbClr val="000000">
              <a:alpha val="55000"/>
            </a:srgbClr>
          </a:innerShdw>
        </a:effectLst>
      </dsp:spPr>
      <dsp:style>
        <a:lnRef idx="0">
          <a:scrgbClr r="0" g="0" b="0"/>
        </a:lnRef>
        <a:fillRef idx="1">
          <a:scrgbClr r="0" g="0" b="0"/>
        </a:fillRef>
        <a:effectRef idx="2">
          <a:scrgbClr r="0" g="0" b="0"/>
        </a:effectRef>
        <a:fontRef idx="minor"/>
      </dsp:style>
    </dsp:sp>
    <dsp:sp modelId="{4EBB1C5C-9E58-49E6-9C52-8911600AD26F}">
      <dsp:nvSpPr>
        <dsp:cNvPr id="0" name=""/>
        <dsp:cNvSpPr/>
      </dsp:nvSpPr>
      <dsp:spPr>
        <a:xfrm>
          <a:off x="6627502" y="0"/>
          <a:ext cx="1607453" cy="3945851"/>
        </a:xfrm>
        <a:prstGeom prst="roundRect">
          <a:avLst>
            <a:gd name="adj" fmla="val 10000"/>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Average age: 14</a:t>
          </a:r>
          <a:endParaRPr lang="en-US" sz="2100" kern="1200" dirty="0"/>
        </a:p>
      </dsp:txBody>
      <dsp:txXfrm>
        <a:off x="6627502" y="1578340"/>
        <a:ext cx="1607453" cy="1578340"/>
      </dsp:txXfrm>
    </dsp:sp>
    <dsp:sp modelId="{67703004-621C-420B-B242-B38FA4629981}">
      <dsp:nvSpPr>
        <dsp:cNvPr id="0" name=""/>
        <dsp:cNvSpPr/>
      </dsp:nvSpPr>
      <dsp:spPr>
        <a:xfrm>
          <a:off x="6774245" y="236751"/>
          <a:ext cx="1313968" cy="131396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6000" r="-16000"/>
          </a:stretch>
        </a:blipFill>
        <a:ln>
          <a:noFill/>
        </a:ln>
        <a:effectLst>
          <a:innerShdw blurRad="50800" dist="25400" dir="13500000">
            <a:srgbClr val="000000">
              <a:alpha val="55000"/>
            </a:srgbClr>
          </a:innerShdw>
        </a:effectLst>
      </dsp:spPr>
      <dsp:style>
        <a:lnRef idx="0">
          <a:scrgbClr r="0" g="0" b="0"/>
        </a:lnRef>
        <a:fillRef idx="1">
          <a:scrgbClr r="0" g="0" b="0"/>
        </a:fillRef>
        <a:effectRef idx="2">
          <a:scrgbClr r="0" g="0" b="0"/>
        </a:effectRef>
        <a:fontRef idx="minor"/>
      </dsp:style>
    </dsp:sp>
    <dsp:sp modelId="{86A0890E-E3BE-4F7A-A0B9-8E36F9426165}">
      <dsp:nvSpPr>
        <dsp:cNvPr id="0" name=""/>
        <dsp:cNvSpPr/>
      </dsp:nvSpPr>
      <dsp:spPr>
        <a:xfrm>
          <a:off x="8283180" y="0"/>
          <a:ext cx="1607453" cy="3945851"/>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Beaten and battered</a:t>
          </a:r>
          <a:endParaRPr lang="en-US" sz="2100" kern="1200" dirty="0"/>
        </a:p>
      </dsp:txBody>
      <dsp:txXfrm>
        <a:off x="8283180" y="1578340"/>
        <a:ext cx="1607453" cy="1578340"/>
      </dsp:txXfrm>
    </dsp:sp>
    <dsp:sp modelId="{3004A4F5-ED0C-4AA1-B11D-CD1831C3F13B}">
      <dsp:nvSpPr>
        <dsp:cNvPr id="0" name=""/>
        <dsp:cNvSpPr/>
      </dsp:nvSpPr>
      <dsp:spPr>
        <a:xfrm>
          <a:off x="8429922" y="236751"/>
          <a:ext cx="1313968" cy="1313968"/>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3000" r="-13000"/>
          </a:stretch>
        </a:blipFill>
        <a:ln>
          <a:noFill/>
        </a:ln>
        <a:effectLst>
          <a:innerShdw blurRad="50800" dist="25400" dir="13500000">
            <a:srgbClr val="000000">
              <a:alpha val="55000"/>
            </a:srgbClr>
          </a:innerShdw>
        </a:effectLst>
      </dsp:spPr>
      <dsp:style>
        <a:lnRef idx="0">
          <a:scrgbClr r="0" g="0" b="0"/>
        </a:lnRef>
        <a:fillRef idx="1">
          <a:scrgbClr r="0" g="0" b="0"/>
        </a:fillRef>
        <a:effectRef idx="2">
          <a:scrgbClr r="0" g="0" b="0"/>
        </a:effectRef>
        <a:fontRef idx="minor"/>
      </dsp:style>
    </dsp:sp>
    <dsp:sp modelId="{3A9FE394-805D-45BF-B161-CC3F91C5AA87}">
      <dsp:nvSpPr>
        <dsp:cNvPr id="0" name=""/>
        <dsp:cNvSpPr/>
      </dsp:nvSpPr>
      <dsp:spPr>
        <a:xfrm>
          <a:off x="9938857" y="0"/>
          <a:ext cx="1607453" cy="3945851"/>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Boys targeted as well</a:t>
          </a:r>
          <a:endParaRPr lang="en-US" sz="2100" kern="1200" dirty="0"/>
        </a:p>
      </dsp:txBody>
      <dsp:txXfrm>
        <a:off x="9938857" y="1578340"/>
        <a:ext cx="1607453" cy="1578340"/>
      </dsp:txXfrm>
    </dsp:sp>
    <dsp:sp modelId="{F4D8E81D-A2C2-4903-84C3-240A6FCD8CBB}">
      <dsp:nvSpPr>
        <dsp:cNvPr id="0" name=""/>
        <dsp:cNvSpPr/>
      </dsp:nvSpPr>
      <dsp:spPr>
        <a:xfrm>
          <a:off x="10085599" y="236751"/>
          <a:ext cx="1313968" cy="1313968"/>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a:noFill/>
        </a:ln>
        <a:effectLst>
          <a:innerShdw blurRad="50800" dist="25400" dir="13500000">
            <a:srgbClr val="000000">
              <a:alpha val="55000"/>
            </a:srgbClr>
          </a:innerShdw>
        </a:effectLst>
      </dsp:spPr>
      <dsp:style>
        <a:lnRef idx="0">
          <a:scrgbClr r="0" g="0" b="0"/>
        </a:lnRef>
        <a:fillRef idx="1">
          <a:scrgbClr r="0" g="0" b="0"/>
        </a:fillRef>
        <a:effectRef idx="2">
          <a:scrgbClr r="0" g="0" b="0"/>
        </a:effectRef>
        <a:fontRef idx="minor"/>
      </dsp:style>
    </dsp:sp>
    <dsp:sp modelId="{F025DA17-A003-407D-8E63-06A3D945508E}">
      <dsp:nvSpPr>
        <dsp:cNvPr id="0" name=""/>
        <dsp:cNvSpPr/>
      </dsp:nvSpPr>
      <dsp:spPr>
        <a:xfrm>
          <a:off x="462044" y="3156680"/>
          <a:ext cx="10627016" cy="591877"/>
        </a:xfrm>
        <a:prstGeom prst="leftRightArrow">
          <a:avLst/>
        </a:prstGeom>
        <a:gradFill rotWithShape="0">
          <a:gsLst>
            <a:gs pos="0">
              <a:schemeClr val="accent2">
                <a:tint val="40000"/>
                <a:hueOff val="0"/>
                <a:satOff val="0"/>
                <a:lumOff val="0"/>
                <a:alphaOff val="0"/>
                <a:tint val="96000"/>
                <a:lumMod val="104000"/>
              </a:schemeClr>
            </a:gs>
            <a:gs pos="100000">
              <a:schemeClr val="accent2">
                <a:tint val="40000"/>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34CF8-6EA6-42D0-87FC-E2C619B22B91}">
      <dsp:nvSpPr>
        <dsp:cNvPr id="0" name=""/>
        <dsp:cNvSpPr/>
      </dsp:nvSpPr>
      <dsp:spPr>
        <a:xfrm>
          <a:off x="520344" y="670102"/>
          <a:ext cx="4459078" cy="4459078"/>
        </a:xfrm>
        <a:prstGeom prst="blockArc">
          <a:avLst>
            <a:gd name="adj1" fmla="val 9000000"/>
            <a:gd name="adj2" fmla="val 16200000"/>
            <a:gd name="adj3" fmla="val 4644"/>
          </a:avLst>
        </a:prstGeom>
        <a:gradFill rotWithShape="0">
          <a:gsLst>
            <a:gs pos="0">
              <a:schemeClr val="accent3">
                <a:hueOff val="1460120"/>
                <a:satOff val="-27164"/>
                <a:lumOff val="-8235"/>
                <a:alphaOff val="0"/>
                <a:tint val="96000"/>
                <a:lumMod val="104000"/>
              </a:schemeClr>
            </a:gs>
            <a:gs pos="100000">
              <a:schemeClr val="accent3">
                <a:hueOff val="1460120"/>
                <a:satOff val="-27164"/>
                <a:lumOff val="-8235"/>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sp>
    <dsp:sp modelId="{F3648028-CCF0-4823-B713-BB5106C6D1B5}">
      <dsp:nvSpPr>
        <dsp:cNvPr id="0" name=""/>
        <dsp:cNvSpPr/>
      </dsp:nvSpPr>
      <dsp:spPr>
        <a:xfrm>
          <a:off x="520344" y="670102"/>
          <a:ext cx="4459078" cy="4459078"/>
        </a:xfrm>
        <a:prstGeom prst="blockArc">
          <a:avLst>
            <a:gd name="adj1" fmla="val 1800000"/>
            <a:gd name="adj2" fmla="val 9000000"/>
            <a:gd name="adj3" fmla="val 4644"/>
          </a:avLst>
        </a:prstGeom>
        <a:gradFill rotWithShape="0">
          <a:gsLst>
            <a:gs pos="0">
              <a:schemeClr val="accent3">
                <a:hueOff val="730060"/>
                <a:satOff val="-13582"/>
                <a:lumOff val="-4118"/>
                <a:alphaOff val="0"/>
                <a:tint val="96000"/>
                <a:lumMod val="104000"/>
              </a:schemeClr>
            </a:gs>
            <a:gs pos="100000">
              <a:schemeClr val="accent3">
                <a:hueOff val="730060"/>
                <a:satOff val="-13582"/>
                <a:lumOff val="-4118"/>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sp>
    <dsp:sp modelId="{F8216A19-5D40-404C-A7D5-55C898E326C7}">
      <dsp:nvSpPr>
        <dsp:cNvPr id="0" name=""/>
        <dsp:cNvSpPr/>
      </dsp:nvSpPr>
      <dsp:spPr>
        <a:xfrm>
          <a:off x="520344" y="670102"/>
          <a:ext cx="4459078" cy="4459078"/>
        </a:xfrm>
        <a:prstGeom prst="blockArc">
          <a:avLst>
            <a:gd name="adj1" fmla="val 16200000"/>
            <a:gd name="adj2" fmla="val 1800000"/>
            <a:gd name="adj3" fmla="val 4644"/>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sp>
    <dsp:sp modelId="{0EAA324E-5E95-497B-B0B4-724EEF317F7D}">
      <dsp:nvSpPr>
        <dsp:cNvPr id="0" name=""/>
        <dsp:cNvSpPr/>
      </dsp:nvSpPr>
      <dsp:spPr>
        <a:xfrm>
          <a:off x="1722705" y="1872463"/>
          <a:ext cx="2054356" cy="2054356"/>
        </a:xfrm>
        <a:prstGeom prst="dodecagon">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Research Practice, Ethics, &amp; Policy</a:t>
          </a:r>
        </a:p>
      </dsp:txBody>
      <dsp:txXfrm>
        <a:off x="1997951" y="2147709"/>
        <a:ext cx="1503864" cy="1503864"/>
      </dsp:txXfrm>
    </dsp:sp>
    <dsp:sp modelId="{7AC6107A-3312-41B6-B810-4FB30E43793A}">
      <dsp:nvSpPr>
        <dsp:cNvPr id="0" name=""/>
        <dsp:cNvSpPr/>
      </dsp:nvSpPr>
      <dsp:spPr>
        <a:xfrm>
          <a:off x="2030859" y="2847"/>
          <a:ext cx="1438049" cy="1438049"/>
        </a:xfrm>
        <a:prstGeom prst="decagon">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Resource Availability</a:t>
          </a:r>
          <a:endParaRPr lang="en-US" sz="1600" kern="1200" dirty="0"/>
        </a:p>
      </dsp:txBody>
      <dsp:txXfrm>
        <a:off x="2168180" y="277491"/>
        <a:ext cx="1163407" cy="888761"/>
      </dsp:txXfrm>
    </dsp:sp>
    <dsp:sp modelId="{E1062AD5-001C-40FD-89C0-6491C7DE3811}">
      <dsp:nvSpPr>
        <dsp:cNvPr id="0" name=""/>
        <dsp:cNvSpPr/>
      </dsp:nvSpPr>
      <dsp:spPr>
        <a:xfrm>
          <a:off x="3916862" y="3269501"/>
          <a:ext cx="1438049" cy="1438049"/>
        </a:xfrm>
        <a:prstGeom prst="decagon">
          <a:avLst/>
        </a:prstGeom>
        <a:gradFill rotWithShape="0">
          <a:gsLst>
            <a:gs pos="0">
              <a:schemeClr val="accent3">
                <a:hueOff val="730060"/>
                <a:satOff val="-13582"/>
                <a:lumOff val="-4118"/>
                <a:alphaOff val="0"/>
                <a:tint val="96000"/>
                <a:lumMod val="104000"/>
              </a:schemeClr>
            </a:gs>
            <a:gs pos="100000">
              <a:schemeClr val="accent3">
                <a:hueOff val="730060"/>
                <a:satOff val="-13582"/>
                <a:lumOff val="-4118"/>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Health Status</a:t>
          </a:r>
          <a:endParaRPr lang="en-US" sz="1600" kern="1200" dirty="0"/>
        </a:p>
      </dsp:txBody>
      <dsp:txXfrm>
        <a:off x="4054183" y="3544145"/>
        <a:ext cx="1163407" cy="888761"/>
      </dsp:txXfrm>
    </dsp:sp>
    <dsp:sp modelId="{3C8C86AE-04E6-49F5-AC00-6253FD21552E}">
      <dsp:nvSpPr>
        <dsp:cNvPr id="0" name=""/>
        <dsp:cNvSpPr/>
      </dsp:nvSpPr>
      <dsp:spPr>
        <a:xfrm>
          <a:off x="144855" y="3269501"/>
          <a:ext cx="1438049" cy="1438049"/>
        </a:xfrm>
        <a:prstGeom prst="decagon">
          <a:avLst/>
        </a:prstGeom>
        <a:gradFill rotWithShape="0">
          <a:gsLst>
            <a:gs pos="0">
              <a:schemeClr val="accent3">
                <a:hueOff val="1460120"/>
                <a:satOff val="-27164"/>
                <a:lumOff val="-8235"/>
                <a:alphaOff val="0"/>
                <a:tint val="96000"/>
                <a:lumMod val="104000"/>
              </a:schemeClr>
            </a:gs>
            <a:gs pos="100000">
              <a:schemeClr val="accent3">
                <a:hueOff val="1460120"/>
                <a:satOff val="-27164"/>
                <a:lumOff val="-8235"/>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Relative Risk</a:t>
          </a:r>
          <a:endParaRPr lang="en-US" sz="1600" kern="1200" dirty="0"/>
        </a:p>
      </dsp:txBody>
      <dsp:txXfrm>
        <a:off x="282176" y="3544145"/>
        <a:ext cx="1163407" cy="888761"/>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0BF06-C352-4932-89E9-5A97A0C8FD67}" type="datetimeFigureOut">
              <a:rPr lang="en-US" smtClean="0"/>
              <a:t>3/16/2015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4582B-1377-4824-84E9-8CFCF1ABA693}" type="slidenum">
              <a:rPr lang="en-US" smtClean="0"/>
              <a:t>‹#›</a:t>
            </a:fld>
            <a:endParaRPr lang="en-US"/>
          </a:p>
        </p:txBody>
      </p:sp>
    </p:spTree>
    <p:extLst>
      <p:ext uri="{BB962C8B-B14F-4D97-AF65-F5344CB8AC3E}">
        <p14:creationId xmlns:p14="http://schemas.microsoft.com/office/powerpoint/2010/main" val="865958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www.ncbi.nlm.nih.gov/pmc/articles/PMC3125713/#R22" TargetMode="External"/><Relationship Id="rId3" Type="http://schemas.openxmlformats.org/officeDocument/2006/relationships/hyperlink" Target="http://www.ncbi.nlm.nih.gov/pmc/articles/PMC3125713/#R5" TargetMode="External"/><Relationship Id="rId7" Type="http://schemas.openxmlformats.org/officeDocument/2006/relationships/hyperlink" Target="http://www.ncbi.nlm.nih.gov/pmc/articles/PMC3125713/#R21"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www.ncbi.nlm.nih.gov/pmc/articles/PMC3125713/#R17" TargetMode="External"/><Relationship Id="rId5" Type="http://schemas.openxmlformats.org/officeDocument/2006/relationships/hyperlink" Target="http://www.ncbi.nlm.nih.gov/pmc/articles/PMC3125713/#R20" TargetMode="External"/><Relationship Id="rId10" Type="http://schemas.openxmlformats.org/officeDocument/2006/relationships/hyperlink" Target="http://www.ncbi.nlm.nih.gov/pmc/articles/PMC3125713/#R2" TargetMode="External"/><Relationship Id="rId4" Type="http://schemas.openxmlformats.org/officeDocument/2006/relationships/hyperlink" Target="http://www.ncbi.nlm.nih.gov/pmc/articles/PMC3125713/#R19" TargetMode="External"/><Relationship Id="rId9" Type="http://schemas.openxmlformats.org/officeDocument/2006/relationships/hyperlink" Target="http://www.ncbi.nlm.nih.gov/pmc/articles/PMC3125713/#BX2"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the US department of State: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Human trafficking</a:t>
            </a:r>
            <a:r>
              <a:rPr lang="en-US" b="1" baseline="0" dirty="0" smtClean="0"/>
              <a:t> </a:t>
            </a:r>
            <a:r>
              <a:rPr lang="en-US" baseline="0" dirty="0" smtClean="0"/>
              <a:t>is “</a:t>
            </a:r>
            <a:r>
              <a:rPr lang="en-US" sz="1200" cap="none" dirty="0" smtClean="0"/>
              <a:t>The recruitment, harboring, transportation, provision, or obtaining of a person for labor or services through the use of force, fraud, or coercion  for the purpose of subjection to involuntary servitude, peonage, debt bondage, or slavery”</a:t>
            </a:r>
          </a:p>
          <a:p>
            <a:endParaRPr lang="en-US" dirty="0" smtClean="0"/>
          </a:p>
          <a:p>
            <a:r>
              <a:rPr lang="en-US" b="1" dirty="0" smtClean="0"/>
              <a:t>Sex trafficking </a:t>
            </a:r>
            <a:r>
              <a:rPr lang="en-US" dirty="0" smtClean="0"/>
              <a:t>is “when a commercial sex act is induced by force, fraud, or coercion,</a:t>
            </a:r>
            <a:r>
              <a:rPr lang="en-US" baseline="0" dirty="0" smtClean="0"/>
              <a:t> or when the person induced to perform such an act has not attained 18 years of age.”</a:t>
            </a:r>
            <a:endParaRPr lang="en-US" dirty="0"/>
          </a:p>
        </p:txBody>
      </p:sp>
      <p:sp>
        <p:nvSpPr>
          <p:cNvPr id="4" name="Slide Number Placeholder 3"/>
          <p:cNvSpPr>
            <a:spLocks noGrp="1"/>
          </p:cNvSpPr>
          <p:nvPr>
            <p:ph type="sldNum" sz="quarter" idx="10"/>
          </p:nvPr>
        </p:nvSpPr>
        <p:spPr/>
        <p:txBody>
          <a:bodyPr/>
          <a:lstStyle/>
          <a:p>
            <a:fld id="{6BD4582B-1377-4824-84E9-8CFCF1ABA693}" type="slidenum">
              <a:rPr lang="en-US" smtClean="0"/>
              <a:t>2</a:t>
            </a:fld>
            <a:endParaRPr lang="en-US"/>
          </a:p>
        </p:txBody>
      </p:sp>
    </p:spTree>
    <p:extLst>
      <p:ext uri="{BB962C8B-B14F-4D97-AF65-F5344CB8AC3E}">
        <p14:creationId xmlns:p14="http://schemas.microsoft.com/office/powerpoint/2010/main" val="4142666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statistics and other facts here; can add as many boxes as </a:t>
            </a:r>
            <a:r>
              <a:rPr lang="en-US" dirty="0" smtClean="0"/>
              <a:t>needed</a:t>
            </a:r>
          </a:p>
          <a:p>
            <a:endParaRPr lang="en-US" dirty="0" smtClean="0"/>
          </a:p>
          <a:p>
            <a:r>
              <a:rPr lang="en-US" dirty="0" smtClean="0"/>
              <a:t>Human trafficking is a major public health problem domestically and internationally.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BD4582B-1377-4824-84E9-8CFCF1ABA693}" type="slidenum">
              <a:rPr lang="en-US" smtClean="0"/>
              <a:t>3</a:t>
            </a:fld>
            <a:endParaRPr lang="en-US"/>
          </a:p>
        </p:txBody>
      </p:sp>
    </p:spTree>
    <p:extLst>
      <p:ext uri="{BB962C8B-B14F-4D97-AF65-F5344CB8AC3E}">
        <p14:creationId xmlns:p14="http://schemas.microsoft.com/office/powerpoint/2010/main" val="977549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Flaskerud</a:t>
            </a:r>
            <a:r>
              <a:rPr lang="en-US" dirty="0" smtClean="0"/>
              <a:t> &amp; Winslow Vulnerable Population Model</a:t>
            </a:r>
          </a:p>
          <a:p>
            <a:endParaRPr lang="en-US" dirty="0" smtClean="0"/>
          </a:p>
          <a:p>
            <a:r>
              <a:rPr lang="en-US" dirty="0" smtClean="0"/>
              <a:t>Explain this picture</a:t>
            </a:r>
            <a:endParaRPr lang="en-US" dirty="0"/>
          </a:p>
        </p:txBody>
      </p:sp>
      <p:sp>
        <p:nvSpPr>
          <p:cNvPr id="4" name="Slide Number Placeholder 3"/>
          <p:cNvSpPr>
            <a:spLocks noGrp="1"/>
          </p:cNvSpPr>
          <p:nvPr>
            <p:ph type="sldNum" sz="quarter" idx="10"/>
          </p:nvPr>
        </p:nvSpPr>
        <p:spPr/>
        <p:txBody>
          <a:bodyPr/>
          <a:lstStyle/>
          <a:p>
            <a:fld id="{6BD4582B-1377-4824-84E9-8CFCF1ABA693}" type="slidenum">
              <a:rPr lang="en-US" smtClean="0"/>
              <a:t>5</a:t>
            </a:fld>
            <a:endParaRPr lang="en-US"/>
          </a:p>
        </p:txBody>
      </p:sp>
    </p:spTree>
    <p:extLst>
      <p:ext uri="{BB962C8B-B14F-4D97-AF65-F5344CB8AC3E}">
        <p14:creationId xmlns:p14="http://schemas.microsoft.com/office/powerpoint/2010/main" val="650079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health problems seen in victims of trafficking are largely a result of several factors: deprivation of food and sleep, extreme stress, hazards of travel, violence (physical and sexual), and hazardous work. Because most victims do not have timely access to health care, by the time they reach a clinician it is likely that health problems are well advanced.</a:t>
            </a:r>
            <a:r>
              <a:rPr lang="en-US" baseline="30000" dirty="0" smtClean="0">
                <a:hlinkClick r:id="rId3"/>
              </a:rPr>
              <a:t>5</a:t>
            </a:r>
            <a:r>
              <a:rPr lang="en-US" dirty="0" smtClean="0"/>
              <a:t> These women are at high risk for acquiring multiple sexually transmitted infections and the </a:t>
            </a:r>
            <a:r>
              <a:rPr lang="en-US" dirty="0" err="1" smtClean="0"/>
              <a:t>sequelae</a:t>
            </a:r>
            <a:r>
              <a:rPr lang="en-US" dirty="0" smtClean="0"/>
              <a:t> of multiple forced and unsafe abortions.</a:t>
            </a:r>
            <a:r>
              <a:rPr lang="en-US" baseline="30000" dirty="0" smtClean="0">
                <a:hlinkClick r:id="rId4"/>
              </a:rPr>
              <a:t>19</a:t>
            </a:r>
            <a:r>
              <a:rPr lang="en-US" baseline="30000" dirty="0" smtClean="0"/>
              <a:t>,</a:t>
            </a:r>
            <a:r>
              <a:rPr lang="en-US" baseline="30000" dirty="0" smtClean="0">
                <a:hlinkClick r:id="rId5"/>
              </a:rPr>
              <a:t>20</a:t>
            </a:r>
            <a:r>
              <a:rPr lang="en-US" dirty="0" smtClean="0"/>
              <a:t> Physical abuse and torture often occur, which can result in broken bones, contusions, dental problems (e.g., loss of teeth), and/or cigarette burns.</a:t>
            </a:r>
          </a:p>
          <a:p>
            <a:r>
              <a:rPr lang="en-US" dirty="0" smtClean="0"/>
              <a:t>Psychological violence results in high rates of posttraumatic stress disorder, depression, suicidal ideation, drug addiction, and a multitude of somatic symptoms.</a:t>
            </a:r>
            <a:r>
              <a:rPr lang="en-US" baseline="30000" dirty="0" smtClean="0">
                <a:hlinkClick r:id="rId6"/>
              </a:rPr>
              <a:t>17</a:t>
            </a:r>
            <a:r>
              <a:rPr lang="en-US" baseline="30000" dirty="0" smtClean="0"/>
              <a:t>,</a:t>
            </a:r>
            <a:r>
              <a:rPr lang="en-US" baseline="30000" dirty="0" smtClean="0">
                <a:hlinkClick r:id="rId4"/>
              </a:rPr>
              <a:t>19</a:t>
            </a:r>
            <a:r>
              <a:rPr lang="en-US" baseline="30000" dirty="0" smtClean="0"/>
              <a:t>,</a:t>
            </a:r>
            <a:r>
              <a:rPr lang="en-US" baseline="30000" dirty="0" smtClean="0">
                <a:hlinkClick r:id="rId7"/>
              </a:rPr>
              <a:t>21</a:t>
            </a:r>
            <a:r>
              <a:rPr lang="en-US" dirty="0" smtClean="0"/>
              <a:t> When providers were asked in one study about their experiences working with victims of trafficking, they reported that these victims are less stable, more isolated, have higher levels of fear, more severe trauma, and greater mental health needs than other victims of crime. One trafficking victim can take the same amount of the provider’s time as 20 domestic violence victims.</a:t>
            </a:r>
            <a:r>
              <a:rPr lang="en-US" baseline="30000" dirty="0" smtClean="0">
                <a:hlinkClick r:id="rId8"/>
              </a:rPr>
              <a:t>22</a:t>
            </a:r>
            <a:r>
              <a:rPr lang="en-US" dirty="0" smtClean="0"/>
              <a:t> </a:t>
            </a:r>
            <a:r>
              <a:rPr lang="en-US" dirty="0" smtClean="0">
                <a:hlinkClick r:id="rId9"/>
              </a:rPr>
              <a:t>Box 2</a:t>
            </a:r>
            <a:r>
              <a:rPr lang="en-US" dirty="0" smtClean="0"/>
              <a:t> provides a list of common problems seen in victims of trafficking.</a:t>
            </a:r>
            <a:r>
              <a:rPr lang="en-US" baseline="30000" dirty="0" smtClean="0">
                <a:hlinkClick r:id="rId10"/>
              </a:rPr>
              <a:t>2</a:t>
            </a:r>
            <a:r>
              <a:rPr lang="en-US" baseline="30000" dirty="0" smtClean="0"/>
              <a:t>,</a:t>
            </a:r>
            <a:r>
              <a:rPr lang="en-US" baseline="30000" dirty="0" smtClean="0">
                <a:hlinkClick r:id="rId3"/>
              </a:rPr>
              <a:t>5</a:t>
            </a:r>
            <a:endParaRPr lang="en-US" dirty="0" smtClean="0"/>
          </a:p>
          <a:p>
            <a:endParaRPr lang="en-US" dirty="0"/>
          </a:p>
        </p:txBody>
      </p:sp>
      <p:sp>
        <p:nvSpPr>
          <p:cNvPr id="4" name="Slide Number Placeholder 3"/>
          <p:cNvSpPr>
            <a:spLocks noGrp="1"/>
          </p:cNvSpPr>
          <p:nvPr>
            <p:ph type="sldNum" sz="quarter" idx="10"/>
          </p:nvPr>
        </p:nvSpPr>
        <p:spPr/>
        <p:txBody>
          <a:bodyPr/>
          <a:lstStyle/>
          <a:p>
            <a:fld id="{6BD4582B-1377-4824-84E9-8CFCF1ABA693}" type="slidenum">
              <a:rPr lang="en-US" smtClean="0"/>
              <a:t>6</a:t>
            </a:fld>
            <a:endParaRPr lang="en-US"/>
          </a:p>
        </p:txBody>
      </p:sp>
    </p:spTree>
    <p:extLst>
      <p:ext uri="{BB962C8B-B14F-4D97-AF65-F5344CB8AC3E}">
        <p14:creationId xmlns:p14="http://schemas.microsoft.com/office/powerpoint/2010/main" val="3129259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example presentations had this here, I guess we just describe a typical victim here</a:t>
            </a:r>
            <a:endParaRPr lang="en-US" dirty="0"/>
          </a:p>
        </p:txBody>
      </p:sp>
      <p:sp>
        <p:nvSpPr>
          <p:cNvPr id="4" name="Slide Number Placeholder 3"/>
          <p:cNvSpPr>
            <a:spLocks noGrp="1"/>
          </p:cNvSpPr>
          <p:nvPr>
            <p:ph type="sldNum" sz="quarter" idx="10"/>
          </p:nvPr>
        </p:nvSpPr>
        <p:spPr/>
        <p:txBody>
          <a:bodyPr/>
          <a:lstStyle/>
          <a:p>
            <a:fld id="{6BD4582B-1377-4824-84E9-8CFCF1ABA693}" type="slidenum">
              <a:rPr lang="en-US" smtClean="0"/>
              <a:t>7</a:t>
            </a:fld>
            <a:endParaRPr lang="en-US"/>
          </a:p>
        </p:txBody>
      </p:sp>
    </p:spTree>
    <p:extLst>
      <p:ext uri="{BB962C8B-B14F-4D97-AF65-F5344CB8AC3E}">
        <p14:creationId xmlns:p14="http://schemas.microsoft.com/office/powerpoint/2010/main" val="3692646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nursing diagnoses can we come up with ??</a:t>
            </a:r>
            <a:endParaRPr lang="en-US" dirty="0"/>
          </a:p>
        </p:txBody>
      </p:sp>
      <p:sp>
        <p:nvSpPr>
          <p:cNvPr id="4" name="Slide Number Placeholder 3"/>
          <p:cNvSpPr>
            <a:spLocks noGrp="1"/>
          </p:cNvSpPr>
          <p:nvPr>
            <p:ph type="sldNum" sz="quarter" idx="10"/>
          </p:nvPr>
        </p:nvSpPr>
        <p:spPr/>
        <p:txBody>
          <a:bodyPr/>
          <a:lstStyle/>
          <a:p>
            <a:fld id="{6BD4582B-1377-4824-84E9-8CFCF1ABA693}" type="slidenum">
              <a:rPr lang="en-US" smtClean="0"/>
              <a:t>8</a:t>
            </a:fld>
            <a:endParaRPr lang="en-US"/>
          </a:p>
        </p:txBody>
      </p:sp>
    </p:spTree>
    <p:extLst>
      <p:ext uri="{BB962C8B-B14F-4D97-AF65-F5344CB8AC3E}">
        <p14:creationId xmlns:p14="http://schemas.microsoft.com/office/powerpoint/2010/main" val="1370250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HCPs are often the only professionals to interact with victims who are still in captivity.  One study found that 28% of trafficked women saw a HCP during captivity. This is a serious missed opportunity for intervention</a:t>
            </a:r>
            <a:endParaRPr lang="en-US" dirty="0" smtClean="0"/>
          </a:p>
          <a:p>
            <a:endParaRPr lang="en-US" dirty="0"/>
          </a:p>
        </p:txBody>
      </p:sp>
      <p:sp>
        <p:nvSpPr>
          <p:cNvPr id="4" name="Slide Number Placeholder 3"/>
          <p:cNvSpPr>
            <a:spLocks noGrp="1"/>
          </p:cNvSpPr>
          <p:nvPr>
            <p:ph type="sldNum" sz="quarter" idx="10"/>
          </p:nvPr>
        </p:nvSpPr>
        <p:spPr/>
        <p:txBody>
          <a:bodyPr/>
          <a:lstStyle/>
          <a:p>
            <a:fld id="{6BD4582B-1377-4824-84E9-8CFCF1ABA693}" type="slidenum">
              <a:rPr lang="en-US" smtClean="0"/>
              <a:t>9</a:t>
            </a:fld>
            <a:endParaRPr lang="en-US"/>
          </a:p>
        </p:txBody>
      </p:sp>
    </p:spTree>
    <p:extLst>
      <p:ext uri="{BB962C8B-B14F-4D97-AF65-F5344CB8AC3E}">
        <p14:creationId xmlns:p14="http://schemas.microsoft.com/office/powerpoint/2010/main" val="2428850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just off the top of my head, I know there are others,</a:t>
            </a:r>
            <a:r>
              <a:rPr lang="en-US" baseline="0" dirty="0" smtClean="0"/>
              <a:t> we just probably need to ask B-Rob.</a:t>
            </a:r>
            <a:endParaRPr lang="en-US" dirty="0"/>
          </a:p>
        </p:txBody>
      </p:sp>
      <p:sp>
        <p:nvSpPr>
          <p:cNvPr id="4" name="Slide Number Placeholder 3"/>
          <p:cNvSpPr>
            <a:spLocks noGrp="1"/>
          </p:cNvSpPr>
          <p:nvPr>
            <p:ph type="sldNum" sz="quarter" idx="10"/>
          </p:nvPr>
        </p:nvSpPr>
        <p:spPr/>
        <p:txBody>
          <a:bodyPr/>
          <a:lstStyle/>
          <a:p>
            <a:fld id="{6BD4582B-1377-4824-84E9-8CFCF1ABA693}" type="slidenum">
              <a:rPr lang="en-US" smtClean="0"/>
              <a:t>10</a:t>
            </a:fld>
            <a:endParaRPr lang="en-US"/>
          </a:p>
        </p:txBody>
      </p:sp>
    </p:spTree>
    <p:extLst>
      <p:ext uri="{BB962C8B-B14F-4D97-AF65-F5344CB8AC3E}">
        <p14:creationId xmlns:p14="http://schemas.microsoft.com/office/powerpoint/2010/main" val="3426782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516EC8-3BCE-4058-9C99-3A9DBAB893DE}" type="datetimeFigureOut">
              <a:rPr lang="en-US" smtClean="0"/>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1658A-7337-42CB-9DB3-00FDF18C9F86}" type="slidenum">
              <a:rPr lang="en-US" smtClean="0"/>
              <a:t>‹#›</a:t>
            </a:fld>
            <a:endParaRPr lang="en-US"/>
          </a:p>
        </p:txBody>
      </p:sp>
    </p:spTree>
    <p:extLst>
      <p:ext uri="{BB962C8B-B14F-4D97-AF65-F5344CB8AC3E}">
        <p14:creationId xmlns:p14="http://schemas.microsoft.com/office/powerpoint/2010/main" val="2457851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516EC8-3BCE-4058-9C99-3A9DBAB893DE}" type="datetimeFigureOut">
              <a:rPr lang="en-US" smtClean="0"/>
              <a:t>3/16/2015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71658A-7337-42CB-9DB3-00FDF18C9F86}" type="slidenum">
              <a:rPr lang="en-US" smtClean="0"/>
              <a:t>‹#›</a:t>
            </a:fld>
            <a:endParaRPr lang="en-US"/>
          </a:p>
        </p:txBody>
      </p:sp>
    </p:spTree>
    <p:extLst>
      <p:ext uri="{BB962C8B-B14F-4D97-AF65-F5344CB8AC3E}">
        <p14:creationId xmlns:p14="http://schemas.microsoft.com/office/powerpoint/2010/main" val="334331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516EC8-3BCE-4058-9C99-3A9DBAB893DE}" type="datetimeFigureOut">
              <a:rPr lang="en-US" smtClean="0"/>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1658A-7337-42CB-9DB3-00FDF18C9F86}" type="slidenum">
              <a:rPr lang="en-US" smtClean="0"/>
              <a:t>‹#›</a:t>
            </a:fld>
            <a:endParaRPr lang="en-US"/>
          </a:p>
        </p:txBody>
      </p:sp>
    </p:spTree>
    <p:extLst>
      <p:ext uri="{BB962C8B-B14F-4D97-AF65-F5344CB8AC3E}">
        <p14:creationId xmlns:p14="http://schemas.microsoft.com/office/powerpoint/2010/main" val="135530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F8516EC8-3BCE-4058-9C99-3A9DBAB893DE}" type="datetimeFigureOut">
              <a:rPr lang="en-US" smtClean="0"/>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1658A-7337-42CB-9DB3-00FDF18C9F86}" type="slidenum">
              <a:rPr lang="en-US" smtClean="0"/>
              <a:t>‹#›</a:t>
            </a:fld>
            <a:endParaRPr lang="en-US"/>
          </a:p>
        </p:txBody>
      </p:sp>
    </p:spTree>
    <p:extLst>
      <p:ext uri="{BB962C8B-B14F-4D97-AF65-F5344CB8AC3E}">
        <p14:creationId xmlns:p14="http://schemas.microsoft.com/office/powerpoint/2010/main" val="534734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F8516EC8-3BCE-4058-9C99-3A9DBAB893DE}" type="datetimeFigureOut">
              <a:rPr lang="en-US" smtClean="0"/>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1658A-7337-42CB-9DB3-00FDF18C9F86}" type="slidenum">
              <a:rPr lang="en-US" smtClean="0"/>
              <a:t>‹#›</a:t>
            </a:fld>
            <a:endParaRPr lang="en-US"/>
          </a:p>
        </p:txBody>
      </p:sp>
    </p:spTree>
    <p:extLst>
      <p:ext uri="{BB962C8B-B14F-4D97-AF65-F5344CB8AC3E}">
        <p14:creationId xmlns:p14="http://schemas.microsoft.com/office/powerpoint/2010/main" val="616972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516EC8-3BCE-4058-9C99-3A9DBAB893DE}" type="datetimeFigureOut">
              <a:rPr lang="en-US" smtClean="0"/>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1658A-7337-42CB-9DB3-00FDF18C9F86}" type="slidenum">
              <a:rPr lang="en-US" smtClean="0"/>
              <a:t>‹#›</a:t>
            </a:fld>
            <a:endParaRPr lang="en-US"/>
          </a:p>
        </p:txBody>
      </p:sp>
    </p:spTree>
    <p:extLst>
      <p:ext uri="{BB962C8B-B14F-4D97-AF65-F5344CB8AC3E}">
        <p14:creationId xmlns:p14="http://schemas.microsoft.com/office/powerpoint/2010/main" val="246085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516EC8-3BCE-4058-9C99-3A9DBAB893DE}" type="datetimeFigureOut">
              <a:rPr lang="en-US" smtClean="0"/>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1658A-7337-42CB-9DB3-00FDF18C9F86}" type="slidenum">
              <a:rPr lang="en-US" smtClean="0"/>
              <a:t>‹#›</a:t>
            </a:fld>
            <a:endParaRPr lang="en-US"/>
          </a:p>
        </p:txBody>
      </p:sp>
    </p:spTree>
    <p:extLst>
      <p:ext uri="{BB962C8B-B14F-4D97-AF65-F5344CB8AC3E}">
        <p14:creationId xmlns:p14="http://schemas.microsoft.com/office/powerpoint/2010/main" val="2517839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516EC8-3BCE-4058-9C99-3A9DBAB893DE}" type="datetimeFigureOut">
              <a:rPr lang="en-US" smtClean="0"/>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1658A-7337-42CB-9DB3-00FDF18C9F86}" type="slidenum">
              <a:rPr lang="en-US" smtClean="0"/>
              <a:t>‹#›</a:t>
            </a:fld>
            <a:endParaRPr lang="en-US"/>
          </a:p>
        </p:txBody>
      </p:sp>
    </p:spTree>
    <p:extLst>
      <p:ext uri="{BB962C8B-B14F-4D97-AF65-F5344CB8AC3E}">
        <p14:creationId xmlns:p14="http://schemas.microsoft.com/office/powerpoint/2010/main" val="3492971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516EC8-3BCE-4058-9C99-3A9DBAB893DE}" type="datetimeFigureOut">
              <a:rPr lang="en-US" smtClean="0"/>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1658A-7337-42CB-9DB3-00FDF18C9F86}" type="slidenum">
              <a:rPr lang="en-US" smtClean="0"/>
              <a:t>‹#›</a:t>
            </a:fld>
            <a:endParaRPr lang="en-US"/>
          </a:p>
        </p:txBody>
      </p:sp>
    </p:spTree>
    <p:extLst>
      <p:ext uri="{BB962C8B-B14F-4D97-AF65-F5344CB8AC3E}">
        <p14:creationId xmlns:p14="http://schemas.microsoft.com/office/powerpoint/2010/main" val="977484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516EC8-3BCE-4058-9C99-3A9DBAB893DE}" type="datetimeFigureOut">
              <a:rPr lang="en-US" smtClean="0"/>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1658A-7337-42CB-9DB3-00FDF18C9F86}" type="slidenum">
              <a:rPr lang="en-US" smtClean="0"/>
              <a:t>‹#›</a:t>
            </a:fld>
            <a:endParaRPr lang="en-US"/>
          </a:p>
        </p:txBody>
      </p:sp>
    </p:spTree>
    <p:extLst>
      <p:ext uri="{BB962C8B-B14F-4D97-AF65-F5344CB8AC3E}">
        <p14:creationId xmlns:p14="http://schemas.microsoft.com/office/powerpoint/2010/main" val="155878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516EC8-3BCE-4058-9C99-3A9DBAB893DE}" type="datetimeFigureOut">
              <a:rPr lang="en-US" smtClean="0"/>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1658A-7337-42CB-9DB3-00FDF18C9F86}" type="slidenum">
              <a:rPr lang="en-US" smtClean="0"/>
              <a:t>‹#›</a:t>
            </a:fld>
            <a:endParaRPr lang="en-US"/>
          </a:p>
        </p:txBody>
      </p:sp>
    </p:spTree>
    <p:extLst>
      <p:ext uri="{BB962C8B-B14F-4D97-AF65-F5344CB8AC3E}">
        <p14:creationId xmlns:p14="http://schemas.microsoft.com/office/powerpoint/2010/main" val="2417048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516EC8-3BCE-4058-9C99-3A9DBAB893DE}" type="datetimeFigureOut">
              <a:rPr lang="en-US" smtClean="0"/>
              <a:t>3/16/2015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71658A-7337-42CB-9DB3-00FDF18C9F86}" type="slidenum">
              <a:rPr lang="en-US" smtClean="0"/>
              <a:t>‹#›</a:t>
            </a:fld>
            <a:endParaRPr lang="en-US"/>
          </a:p>
        </p:txBody>
      </p:sp>
    </p:spTree>
    <p:extLst>
      <p:ext uri="{BB962C8B-B14F-4D97-AF65-F5344CB8AC3E}">
        <p14:creationId xmlns:p14="http://schemas.microsoft.com/office/powerpoint/2010/main" val="1990403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516EC8-3BCE-4058-9C99-3A9DBAB893DE}" type="datetimeFigureOut">
              <a:rPr lang="en-US" smtClean="0"/>
              <a:t>3/16/2015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71658A-7337-42CB-9DB3-00FDF18C9F86}" type="slidenum">
              <a:rPr lang="en-US" smtClean="0"/>
              <a:t>‹#›</a:t>
            </a:fld>
            <a:endParaRPr lang="en-US"/>
          </a:p>
        </p:txBody>
      </p:sp>
    </p:spTree>
    <p:extLst>
      <p:ext uri="{BB962C8B-B14F-4D97-AF65-F5344CB8AC3E}">
        <p14:creationId xmlns:p14="http://schemas.microsoft.com/office/powerpoint/2010/main" val="765486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516EC8-3BCE-4058-9C99-3A9DBAB893DE}" type="datetimeFigureOut">
              <a:rPr lang="en-US" smtClean="0"/>
              <a:t>3/16/2015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71658A-7337-42CB-9DB3-00FDF18C9F86}" type="slidenum">
              <a:rPr lang="en-US" smtClean="0"/>
              <a:t>‹#›</a:t>
            </a:fld>
            <a:endParaRPr lang="en-US"/>
          </a:p>
        </p:txBody>
      </p:sp>
    </p:spTree>
    <p:extLst>
      <p:ext uri="{BB962C8B-B14F-4D97-AF65-F5344CB8AC3E}">
        <p14:creationId xmlns:p14="http://schemas.microsoft.com/office/powerpoint/2010/main" val="2274675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516EC8-3BCE-4058-9C99-3A9DBAB893DE}" type="datetimeFigureOut">
              <a:rPr lang="en-US" smtClean="0"/>
              <a:t>3/16/2015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71658A-7337-42CB-9DB3-00FDF18C9F86}" type="slidenum">
              <a:rPr lang="en-US" smtClean="0"/>
              <a:t>‹#›</a:t>
            </a:fld>
            <a:endParaRPr lang="en-US"/>
          </a:p>
        </p:txBody>
      </p:sp>
    </p:spTree>
    <p:extLst>
      <p:ext uri="{BB962C8B-B14F-4D97-AF65-F5344CB8AC3E}">
        <p14:creationId xmlns:p14="http://schemas.microsoft.com/office/powerpoint/2010/main" val="1702540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516EC8-3BCE-4058-9C99-3A9DBAB893DE}" type="datetimeFigureOut">
              <a:rPr lang="en-US" smtClean="0"/>
              <a:t>3/16/2015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71658A-7337-42CB-9DB3-00FDF18C9F86}" type="slidenum">
              <a:rPr lang="en-US" smtClean="0"/>
              <a:t>‹#›</a:t>
            </a:fld>
            <a:endParaRPr lang="en-US"/>
          </a:p>
        </p:txBody>
      </p:sp>
    </p:spTree>
    <p:extLst>
      <p:ext uri="{BB962C8B-B14F-4D97-AF65-F5344CB8AC3E}">
        <p14:creationId xmlns:p14="http://schemas.microsoft.com/office/powerpoint/2010/main" val="1121962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F8516EC8-3BCE-4058-9C99-3A9DBAB893DE}" type="datetimeFigureOut">
              <a:rPr lang="en-US" smtClean="0"/>
              <a:t>3/16/2015</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9671658A-7337-42CB-9DB3-00FDF18C9F86}" type="slidenum">
              <a:rPr lang="en-US" smtClean="0"/>
              <a:t>‹#›</a:t>
            </a:fld>
            <a:endParaRPr lang="en-US"/>
          </a:p>
        </p:txBody>
      </p:sp>
    </p:spTree>
    <p:extLst>
      <p:ext uri="{BB962C8B-B14F-4D97-AF65-F5344CB8AC3E}">
        <p14:creationId xmlns:p14="http://schemas.microsoft.com/office/powerpoint/2010/main" val="1071839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8516EC8-3BCE-4058-9C99-3A9DBAB893DE}" type="datetimeFigureOut">
              <a:rPr lang="en-US" smtClean="0"/>
              <a:t>3/16/2015</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9671658A-7337-42CB-9DB3-00FDF18C9F86}" type="slidenum">
              <a:rPr lang="en-US" smtClean="0"/>
              <a:t>‹#›</a:t>
            </a:fld>
            <a:endParaRPr lang="en-US"/>
          </a:p>
        </p:txBody>
      </p:sp>
    </p:spTree>
    <p:extLst>
      <p:ext uri="{BB962C8B-B14F-4D97-AF65-F5344CB8AC3E}">
        <p14:creationId xmlns:p14="http://schemas.microsoft.com/office/powerpoint/2010/main" val="297720661"/>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p:cNvPicPr>
            <a:picLocks noChangeAspect="1"/>
          </p:cNvPicPr>
          <p:nvPr/>
        </p:nvPicPr>
        <p:blipFill rotWithShape="1">
          <a:blip r:embed="rId2">
            <a:extLst>
              <a:ext uri="{28A0092B-C50C-407E-A947-70E740481C1C}">
                <a14:useLocalDpi xmlns:a14="http://schemas.microsoft.com/office/drawing/2010/main" val="0"/>
              </a:ext>
            </a:extLst>
          </a:blip>
          <a:srcRect l="197" t="380" r="-197" b="31300"/>
          <a:stretch/>
        </p:blipFill>
        <p:spPr>
          <a:xfrm>
            <a:off x="0" y="0"/>
            <a:ext cx="12192000" cy="4331368"/>
          </a:xfrm>
          <a:prstGeom prst="rect">
            <a:avLst/>
          </a:prstGeom>
        </p:spPr>
      </p:pic>
      <p:sp>
        <p:nvSpPr>
          <p:cNvPr id="2" name="Title 1"/>
          <p:cNvSpPr>
            <a:spLocks noGrp="1"/>
          </p:cNvSpPr>
          <p:nvPr>
            <p:ph type="ctrTitle"/>
          </p:nvPr>
        </p:nvSpPr>
        <p:spPr>
          <a:xfrm>
            <a:off x="188863" y="4655127"/>
            <a:ext cx="7427673" cy="2092948"/>
          </a:xfrm>
        </p:spPr>
        <p:txBody>
          <a:bodyPr>
            <a:noAutofit/>
          </a:bodyPr>
          <a:lstStyle/>
          <a:p>
            <a:pPr algn="r"/>
            <a:r>
              <a:rPr lang="en-US" sz="4400" dirty="0" smtClean="0"/>
              <a:t>Preteens and Teenagers: </a:t>
            </a:r>
            <a:r>
              <a:rPr lang="en-US" sz="4000" dirty="0" smtClean="0"/>
              <a:t>Targets of HUMAN Trafficking</a:t>
            </a:r>
            <a:endParaRPr lang="en-US" sz="4000" dirty="0"/>
          </a:p>
        </p:txBody>
      </p:sp>
      <p:sp>
        <p:nvSpPr>
          <p:cNvPr id="3" name="Subtitle 2"/>
          <p:cNvSpPr>
            <a:spLocks noGrp="1"/>
          </p:cNvSpPr>
          <p:nvPr>
            <p:ph type="subTitle" idx="1"/>
          </p:nvPr>
        </p:nvSpPr>
        <p:spPr>
          <a:xfrm>
            <a:off x="8073737" y="5465618"/>
            <a:ext cx="3657266" cy="935182"/>
          </a:xfrm>
        </p:spPr>
        <p:txBody>
          <a:bodyPr>
            <a:normAutofit fontScale="77500" lnSpcReduction="20000"/>
          </a:bodyPr>
          <a:lstStyle/>
          <a:p>
            <a:pPr algn="l"/>
            <a:r>
              <a:rPr lang="en-US" dirty="0" smtClean="0"/>
              <a:t>GNRS 587: Community Health</a:t>
            </a:r>
          </a:p>
          <a:p>
            <a:pPr algn="l"/>
            <a:r>
              <a:rPr lang="en-US" dirty="0" smtClean="0"/>
              <a:t>Justine Gonzalez</a:t>
            </a:r>
          </a:p>
          <a:p>
            <a:pPr algn="l"/>
            <a:r>
              <a:rPr lang="en-US" dirty="0" smtClean="0"/>
              <a:t>Evelyn Jaramillo</a:t>
            </a:r>
            <a:endParaRPr lang="en-US" dirty="0"/>
          </a:p>
        </p:txBody>
      </p:sp>
    </p:spTree>
    <p:extLst>
      <p:ext uri="{BB962C8B-B14F-4D97-AF65-F5344CB8AC3E}">
        <p14:creationId xmlns:p14="http://schemas.microsoft.com/office/powerpoint/2010/main" val="1391612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Resources</a:t>
            </a:r>
            <a:endParaRPr lang="en-US" dirty="0"/>
          </a:p>
        </p:txBody>
      </p:sp>
      <p:sp>
        <p:nvSpPr>
          <p:cNvPr id="3" name="Content Placeholder 2"/>
          <p:cNvSpPr>
            <a:spLocks noGrp="1"/>
          </p:cNvSpPr>
          <p:nvPr>
            <p:ph idx="1"/>
          </p:nvPr>
        </p:nvSpPr>
        <p:spPr>
          <a:xfrm>
            <a:off x="1141413" y="1992923"/>
            <a:ext cx="9905998" cy="3798277"/>
          </a:xfrm>
        </p:spPr>
        <p:txBody>
          <a:bodyPr anchor="t">
            <a:normAutofit/>
          </a:bodyPr>
          <a:lstStyle/>
          <a:p>
            <a:r>
              <a:rPr lang="en-US" dirty="0" smtClean="0"/>
              <a:t>Safe House (Riverside)</a:t>
            </a:r>
          </a:p>
          <a:p>
            <a:pPr lvl="1"/>
            <a:r>
              <a:rPr lang="en-US" dirty="0" smtClean="0"/>
              <a:t>Provides a safe closed environment away from peers and predators</a:t>
            </a:r>
          </a:p>
          <a:p>
            <a:pPr lvl="1"/>
            <a:r>
              <a:rPr lang="en-US" dirty="0" smtClean="0"/>
              <a:t>Time to heal</a:t>
            </a:r>
          </a:p>
          <a:p>
            <a:pPr lvl="1"/>
            <a:r>
              <a:rPr lang="en-US" dirty="0" smtClean="0"/>
              <a:t>Counseling</a:t>
            </a:r>
          </a:p>
          <a:p>
            <a:pPr lvl="1"/>
            <a:r>
              <a:rPr lang="en-US" dirty="0" smtClean="0"/>
              <a:t>Family support</a:t>
            </a:r>
          </a:p>
          <a:p>
            <a:r>
              <a:rPr lang="en-US" dirty="0" smtClean="0"/>
              <a:t>Transitional Living Program</a:t>
            </a:r>
          </a:p>
          <a:p>
            <a:pPr lvl="1"/>
            <a:r>
              <a:rPr lang="en-US" dirty="0" smtClean="0"/>
              <a:t>Rent-free for up to 24 months</a:t>
            </a:r>
          </a:p>
          <a:p>
            <a:pPr lvl="1"/>
            <a:r>
              <a:rPr lang="en-US" dirty="0" smtClean="0"/>
              <a:t>Assistance</a:t>
            </a:r>
          </a:p>
          <a:p>
            <a:pPr lvl="1"/>
            <a:r>
              <a:rPr lang="en-US" dirty="0" smtClean="0"/>
              <a:t>Job search assistance</a:t>
            </a:r>
          </a:p>
          <a:p>
            <a:endParaRPr lang="en-US" dirty="0" smtClean="0"/>
          </a:p>
        </p:txBody>
      </p:sp>
    </p:spTree>
    <p:extLst>
      <p:ext uri="{BB962C8B-B14F-4D97-AF65-F5344CB8AC3E}">
        <p14:creationId xmlns:p14="http://schemas.microsoft.com/office/powerpoint/2010/main" val="3448453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Trafficking can only exist in an atmosphere of public, professional, and academic indifference.</a:t>
            </a:r>
            <a:endParaRPr lang="en-US" dirty="0"/>
          </a:p>
        </p:txBody>
      </p:sp>
      <p:sp>
        <p:nvSpPr>
          <p:cNvPr id="6" name="Text Placeholder 5"/>
          <p:cNvSpPr>
            <a:spLocks noGrp="1"/>
          </p:cNvSpPr>
          <p:nvPr>
            <p:ph type="body" sz="quarter" idx="13"/>
          </p:nvPr>
        </p:nvSpPr>
        <p:spPr/>
        <p:txBody>
          <a:bodyPr>
            <a:normAutofit lnSpcReduction="10000"/>
          </a:bodyPr>
          <a:lstStyle/>
          <a:p>
            <a:r>
              <a:rPr lang="en-US" dirty="0" smtClean="0"/>
              <a:t>- Unknown </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8358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09" y="277091"/>
            <a:ext cx="2266731" cy="824345"/>
          </a:xfrm>
        </p:spPr>
        <p:txBody>
          <a:bodyPr>
            <a:normAutofit/>
          </a:bodyPr>
          <a:lstStyle/>
          <a:p>
            <a:r>
              <a:rPr lang="en-US" sz="2400" dirty="0" smtClean="0"/>
              <a:t>References</a:t>
            </a:r>
            <a:endParaRPr lang="en-US" sz="2400"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3896"/>
          <a:stretch/>
        </p:blipFill>
        <p:spPr>
          <a:xfrm>
            <a:off x="2094967" y="7469"/>
            <a:ext cx="10097033" cy="6850531"/>
          </a:xfrm>
        </p:spPr>
      </p:pic>
      <p:sp>
        <p:nvSpPr>
          <p:cNvPr id="5" name="Title 1"/>
          <p:cNvSpPr txBox="1">
            <a:spLocks/>
          </p:cNvSpPr>
          <p:nvPr/>
        </p:nvSpPr>
        <p:spPr>
          <a:xfrm>
            <a:off x="103910" y="958884"/>
            <a:ext cx="1991058" cy="5899115"/>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cap="none" dirty="0" err="1" smtClean="0"/>
              <a:t>Dovydaitis</a:t>
            </a:r>
            <a:r>
              <a:rPr lang="en-US" sz="2400" cap="none" dirty="0" smtClean="0"/>
              <a:t>, T. (2011). Human trafficking: The role of the health care provider. </a:t>
            </a:r>
            <a:r>
              <a:rPr lang="en-US" sz="2400" i="1" cap="none" dirty="0" smtClean="0"/>
              <a:t>J. Midwifery Women’s Health, 55</a:t>
            </a:r>
            <a:r>
              <a:rPr lang="en-US" sz="2400" cap="none" dirty="0" smtClean="0"/>
              <a:t>(5), 462-467</a:t>
            </a:r>
          </a:p>
          <a:p>
            <a:endParaRPr lang="en-US" sz="2400" cap="none" dirty="0"/>
          </a:p>
          <a:p>
            <a:r>
              <a:rPr lang="en-US" sz="2400" cap="none" dirty="0" smtClean="0"/>
              <a:t>Dfs,khef.wjaerwkjerwejrs.kerwakhre.WKJEHTR.KWAJERH.AKJWHER.KJWET.KJAWET.KJ</a:t>
            </a:r>
            <a:endParaRPr lang="en-US" sz="2400" cap="none" dirty="0"/>
          </a:p>
        </p:txBody>
      </p:sp>
    </p:spTree>
    <p:extLst>
      <p:ext uri="{BB962C8B-B14F-4D97-AF65-F5344CB8AC3E}">
        <p14:creationId xmlns:p14="http://schemas.microsoft.com/office/powerpoint/2010/main" val="2969043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Trafficking</a:t>
            </a:r>
            <a:endParaRPr lang="en-US" dirty="0"/>
          </a:p>
        </p:txBody>
      </p:sp>
      <p:sp>
        <p:nvSpPr>
          <p:cNvPr id="4" name="Picture Placeholder 3"/>
          <p:cNvSpPr>
            <a:spLocks noGrp="1"/>
          </p:cNvSpPr>
          <p:nvPr>
            <p:ph type="pic" idx="1"/>
          </p:nvPr>
        </p:nvSpPr>
        <p:spPr/>
      </p:sp>
      <p:sp>
        <p:nvSpPr>
          <p:cNvPr id="5" name="Text Placeholder 4"/>
          <p:cNvSpPr>
            <a:spLocks noGrp="1"/>
          </p:cNvSpPr>
          <p:nvPr>
            <p:ph type="body" sz="half" idx="2"/>
          </p:nvPr>
        </p:nvSpPr>
        <p:spPr>
          <a:xfrm>
            <a:off x="1141411" y="2971799"/>
            <a:ext cx="5334001" cy="2923675"/>
          </a:xfrm>
        </p:spPr>
        <p:txBody>
          <a:bodyPr>
            <a:noAutofit/>
          </a:bodyPr>
          <a:lstStyle/>
          <a:p>
            <a:r>
              <a:rPr lang="en-US" sz="2400" cap="none" dirty="0" smtClean="0"/>
              <a:t>The recruitment, harboring, transportation, provision, or obtaining of a person for labor or services through the use of force, fraud, or coercion  for the purpose of subjection to involuntary servitude, peonage, debt bondage, or slavery</a:t>
            </a:r>
            <a:endParaRPr lang="en-US" sz="2400" cap="none" dirty="0"/>
          </a:p>
        </p:txBody>
      </p:sp>
    </p:spTree>
    <p:extLst>
      <p:ext uri="{BB962C8B-B14F-4D97-AF65-F5344CB8AC3E}">
        <p14:creationId xmlns:p14="http://schemas.microsoft.com/office/powerpoint/2010/main" val="2499519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Vulnerability</a:t>
            </a:r>
            <a:endParaRPr lang="en-US" dirty="0"/>
          </a:p>
        </p:txBody>
      </p:sp>
      <p:graphicFrame>
        <p:nvGraphicFramePr>
          <p:cNvPr id="4" name="Diagram 3"/>
          <p:cNvGraphicFramePr/>
          <p:nvPr>
            <p:extLst>
              <p:ext uri="{D42A27DB-BD31-4B8C-83A1-F6EECF244321}">
                <p14:modId xmlns:p14="http://schemas.microsoft.com/office/powerpoint/2010/main" val="533304573"/>
              </p:ext>
            </p:extLst>
          </p:nvPr>
        </p:nvGraphicFramePr>
        <p:xfrm>
          <a:off x="360157" y="1978144"/>
          <a:ext cx="11551105" cy="3945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5055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ways girls and women become victims of sex trafficking</a:t>
            </a:r>
            <a:endParaRPr lang="en-US" dirty="0"/>
          </a:p>
        </p:txBody>
      </p:sp>
      <p:sp>
        <p:nvSpPr>
          <p:cNvPr id="3" name="Content Placeholder 2"/>
          <p:cNvSpPr>
            <a:spLocks noGrp="1"/>
          </p:cNvSpPr>
          <p:nvPr>
            <p:ph idx="1"/>
          </p:nvPr>
        </p:nvSpPr>
        <p:spPr/>
        <p:txBody>
          <a:bodyPr/>
          <a:lstStyle/>
          <a:p>
            <a:r>
              <a:rPr lang="en-US" dirty="0" smtClean="0"/>
              <a:t>Abduction</a:t>
            </a:r>
          </a:p>
          <a:p>
            <a:r>
              <a:rPr lang="en-US" dirty="0" smtClean="0"/>
              <a:t>Meet traffickers from advertisement of modeling jobs</a:t>
            </a:r>
          </a:p>
          <a:p>
            <a:r>
              <a:rPr lang="en-US" dirty="0" smtClean="0"/>
              <a:t>Promises of marriage, education, employment, or a better life</a:t>
            </a:r>
          </a:p>
          <a:p>
            <a:r>
              <a:rPr lang="en-US" dirty="0" smtClean="0"/>
              <a:t>Responds to ads to work or study abroad</a:t>
            </a:r>
          </a:p>
          <a:p>
            <a:r>
              <a:rPr lang="en-US" dirty="0" smtClean="0"/>
              <a:t>Seek the help of smugglers to get into the US, then debt bondage ensues</a:t>
            </a:r>
          </a:p>
          <a:p>
            <a:r>
              <a:rPr lang="en-US" dirty="0" smtClean="0"/>
              <a:t>Sold to traffickers by parents or intimate partner</a:t>
            </a:r>
            <a:endParaRPr lang="en-US" dirty="0"/>
          </a:p>
        </p:txBody>
      </p:sp>
    </p:spTree>
    <p:extLst>
      <p:ext uri="{BB962C8B-B14F-4D97-AF65-F5344CB8AC3E}">
        <p14:creationId xmlns:p14="http://schemas.microsoft.com/office/powerpoint/2010/main" val="3465969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Vulnerable Population Model</a:t>
            </a:r>
            <a:endParaRPr lang="en-US" dirty="0"/>
          </a:p>
        </p:txBody>
      </p:sp>
      <p:sp>
        <p:nvSpPr>
          <p:cNvPr id="26" name="Text Placeholder 25"/>
          <p:cNvSpPr>
            <a:spLocks noGrp="1"/>
          </p:cNvSpPr>
          <p:nvPr>
            <p:ph type="body" sz="half" idx="2"/>
          </p:nvPr>
        </p:nvSpPr>
        <p:spPr/>
        <p:txBody>
          <a:bodyPr/>
          <a:lstStyle/>
          <a:p>
            <a:endParaRPr lang="en-US"/>
          </a:p>
        </p:txBody>
      </p:sp>
      <p:graphicFrame>
        <p:nvGraphicFramePr>
          <p:cNvPr id="28" name="Diagram 27"/>
          <p:cNvGraphicFramePr/>
          <p:nvPr>
            <p:extLst>
              <p:ext uri="{D42A27DB-BD31-4B8C-83A1-F6EECF244321}">
                <p14:modId xmlns:p14="http://schemas.microsoft.com/office/powerpoint/2010/main" val="2800681948"/>
              </p:ext>
            </p:extLst>
          </p:nvPr>
        </p:nvGraphicFramePr>
        <p:xfrm>
          <a:off x="5858042" y="743729"/>
          <a:ext cx="549976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3223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health problems associated with trafficking	</a:t>
            </a:r>
            <a:endParaRPr lang="en-US" dirty="0"/>
          </a:p>
        </p:txBody>
      </p:sp>
      <p:sp>
        <p:nvSpPr>
          <p:cNvPr id="3" name="Content Placeholder 2"/>
          <p:cNvSpPr>
            <a:spLocks noGrp="1"/>
          </p:cNvSpPr>
          <p:nvPr>
            <p:ph idx="1"/>
          </p:nvPr>
        </p:nvSpPr>
        <p:spPr>
          <a:xfrm>
            <a:off x="1141413" y="2666999"/>
            <a:ext cx="4874376" cy="3396917"/>
          </a:xfrm>
        </p:spPr>
        <p:txBody>
          <a:bodyPr>
            <a:normAutofit fontScale="92500" lnSpcReduction="20000"/>
          </a:bodyPr>
          <a:lstStyle/>
          <a:p>
            <a:r>
              <a:rPr lang="en-US" dirty="0" smtClean="0"/>
              <a:t>Anxiety</a:t>
            </a:r>
          </a:p>
          <a:p>
            <a:r>
              <a:rPr lang="en-US" dirty="0" smtClean="0"/>
              <a:t>Chronic pain</a:t>
            </a:r>
          </a:p>
          <a:p>
            <a:r>
              <a:rPr lang="en-US" dirty="0" smtClean="0"/>
              <a:t>Cigarette burns</a:t>
            </a:r>
          </a:p>
          <a:p>
            <a:r>
              <a:rPr lang="en-US" dirty="0" smtClean="0"/>
              <a:t>Complications from unsafe abortion</a:t>
            </a:r>
          </a:p>
          <a:p>
            <a:r>
              <a:rPr lang="en-US" dirty="0" smtClean="0"/>
              <a:t>Contusions</a:t>
            </a:r>
          </a:p>
          <a:p>
            <a:r>
              <a:rPr lang="en-US" dirty="0" smtClean="0"/>
              <a:t>Depression</a:t>
            </a:r>
          </a:p>
          <a:p>
            <a:r>
              <a:rPr lang="en-US" dirty="0" smtClean="0"/>
              <a:t>Fractures</a:t>
            </a:r>
          </a:p>
          <a:p>
            <a:r>
              <a:rPr lang="en-US" dirty="0" smtClean="0"/>
              <a:t>GI problems</a:t>
            </a:r>
          </a:p>
          <a:p>
            <a:r>
              <a:rPr lang="en-US" dirty="0" smtClean="0"/>
              <a:t>Headaches</a:t>
            </a:r>
            <a:endParaRPr lang="en-US" dirty="0"/>
          </a:p>
        </p:txBody>
      </p:sp>
      <p:sp>
        <p:nvSpPr>
          <p:cNvPr id="4" name="Content Placeholder 2"/>
          <p:cNvSpPr txBox="1">
            <a:spLocks/>
          </p:cNvSpPr>
          <p:nvPr/>
        </p:nvSpPr>
        <p:spPr>
          <a:xfrm>
            <a:off x="6094412" y="2666998"/>
            <a:ext cx="4874376" cy="3124201"/>
          </a:xfrm>
          <a:prstGeom prst="rect">
            <a:avLst/>
          </a:prstGeom>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dirty="0" smtClean="0"/>
              <a:t>Oral health problems</a:t>
            </a:r>
          </a:p>
          <a:p>
            <a:r>
              <a:rPr lang="en-US" dirty="0" smtClean="0"/>
              <a:t>Pelvic pain</a:t>
            </a:r>
          </a:p>
          <a:p>
            <a:r>
              <a:rPr lang="en-US" dirty="0" smtClean="0"/>
              <a:t>PTSD</a:t>
            </a:r>
          </a:p>
          <a:p>
            <a:r>
              <a:rPr lang="en-US" dirty="0" smtClean="0"/>
              <a:t>STIs</a:t>
            </a:r>
          </a:p>
          <a:p>
            <a:r>
              <a:rPr lang="en-US" dirty="0" smtClean="0"/>
              <a:t>Suicide ideation</a:t>
            </a:r>
          </a:p>
          <a:p>
            <a:r>
              <a:rPr lang="en-US" dirty="0" smtClean="0"/>
              <a:t>Unhealthy </a:t>
            </a:r>
            <a:r>
              <a:rPr lang="en-US" dirty="0" err="1" smtClean="0"/>
              <a:t>wt</a:t>
            </a:r>
            <a:r>
              <a:rPr lang="en-US" dirty="0" smtClean="0"/>
              <a:t> loss</a:t>
            </a:r>
          </a:p>
          <a:p>
            <a:r>
              <a:rPr lang="en-US" dirty="0" smtClean="0"/>
              <a:t>Unwanted pregnancy</a:t>
            </a:r>
          </a:p>
          <a:p>
            <a:r>
              <a:rPr lang="en-US" dirty="0" smtClean="0"/>
              <a:t>Vaginal pain</a:t>
            </a:r>
            <a:endParaRPr lang="en-US" dirty="0"/>
          </a:p>
        </p:txBody>
      </p:sp>
    </p:spTree>
    <p:extLst>
      <p:ext uri="{BB962C8B-B14F-4D97-AF65-F5344CB8AC3E}">
        <p14:creationId xmlns:p14="http://schemas.microsoft.com/office/powerpoint/2010/main" val="3454716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86988" y="402927"/>
            <a:ext cx="7052927" cy="1905000"/>
          </a:xfrm>
        </p:spPr>
        <p:txBody>
          <a:bodyPr>
            <a:normAutofit/>
          </a:bodyPr>
          <a:lstStyle/>
          <a:p>
            <a:r>
              <a:rPr lang="en-US" dirty="0" smtClean="0"/>
              <a:t>Target Profile</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9157" y="402927"/>
            <a:ext cx="3197562" cy="4223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2"/>
          <p:cNvSpPr txBox="1">
            <a:spLocks/>
          </p:cNvSpPr>
          <p:nvPr/>
        </p:nvSpPr>
        <p:spPr>
          <a:xfrm>
            <a:off x="4510255" y="1087581"/>
            <a:ext cx="7280692" cy="5457598"/>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457200" indent="-457200">
              <a:buAutoNum type="arabicPeriod"/>
            </a:pPr>
            <a:r>
              <a:rPr lang="en-US" sz="2400" dirty="0" smtClean="0"/>
              <a:t>Young, “normal” looking </a:t>
            </a:r>
          </a:p>
          <a:p>
            <a:pPr marL="457200" indent="-457200">
              <a:buAutoNum type="arabicPeriod"/>
            </a:pPr>
            <a:r>
              <a:rPr lang="en-US" sz="2400" dirty="0" smtClean="0"/>
              <a:t>Evidence of being controlled</a:t>
            </a:r>
          </a:p>
          <a:p>
            <a:pPr marL="457200" indent="-457200">
              <a:buAutoNum type="arabicPeriod"/>
            </a:pPr>
            <a:r>
              <a:rPr lang="en-US" sz="2400" dirty="0" smtClean="0"/>
              <a:t>Evidence of inability to move or leave a job</a:t>
            </a:r>
          </a:p>
          <a:p>
            <a:pPr marL="457200" indent="-457200">
              <a:buAutoNum type="arabicPeriod"/>
            </a:pPr>
            <a:r>
              <a:rPr lang="en-US" sz="2400" dirty="0" smtClean="0"/>
              <a:t>Bruises or S/S of battering</a:t>
            </a:r>
          </a:p>
          <a:p>
            <a:pPr marL="457200" indent="-457200">
              <a:buAutoNum type="arabicPeriod"/>
            </a:pPr>
            <a:r>
              <a:rPr lang="en-US" sz="2400" dirty="0" smtClean="0"/>
              <a:t>fear of authority figures</a:t>
            </a:r>
          </a:p>
          <a:p>
            <a:pPr marL="457200" indent="-457200">
              <a:buAutoNum type="arabicPeriod"/>
            </a:pPr>
            <a:r>
              <a:rPr lang="en-US" sz="2400" dirty="0" smtClean="0"/>
              <a:t>Reluctant to give out personal information</a:t>
            </a:r>
          </a:p>
          <a:p>
            <a:pPr marL="457200" indent="-457200">
              <a:buAutoNum type="arabicPeriod"/>
            </a:pPr>
            <a:r>
              <a:rPr lang="en-US" sz="2400" dirty="0" smtClean="0"/>
              <a:t>Reluctant to be alone with people</a:t>
            </a:r>
          </a:p>
        </p:txBody>
      </p:sp>
    </p:spTree>
    <p:extLst>
      <p:ext uri="{BB962C8B-B14F-4D97-AF65-F5344CB8AC3E}">
        <p14:creationId xmlns:p14="http://schemas.microsoft.com/office/powerpoint/2010/main" val="1339143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Diagnoses</a:t>
            </a:r>
            <a:endParaRPr lang="en-US" dirty="0"/>
          </a:p>
        </p:txBody>
      </p:sp>
      <p:sp>
        <p:nvSpPr>
          <p:cNvPr id="3" name="Text Placeholder 2"/>
          <p:cNvSpPr>
            <a:spLocks noGrp="1"/>
          </p:cNvSpPr>
          <p:nvPr>
            <p:ph type="body" idx="1"/>
          </p:nvPr>
        </p:nvSpPr>
        <p:spPr>
          <a:xfrm>
            <a:off x="1141413" y="2285522"/>
            <a:ext cx="6713049" cy="1169193"/>
          </a:xfrm>
        </p:spPr>
        <p:txBody>
          <a:bodyPr/>
          <a:lstStyle/>
          <a:p>
            <a:r>
              <a:rPr lang="en-US" dirty="0" smtClean="0">
                <a:solidFill>
                  <a:schemeClr val="accent3"/>
                </a:solidFill>
              </a:rPr>
              <a:t>Risk for injury </a:t>
            </a:r>
            <a:r>
              <a:rPr lang="en-US" dirty="0" smtClean="0"/>
              <a:t>r/t immature judgment and inability to recognize predators</a:t>
            </a:r>
            <a:endParaRPr lang="en-US" dirty="0"/>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956431" y="254081"/>
            <a:ext cx="2958580" cy="1972387"/>
          </a:xfrm>
        </p:spPr>
      </p:pic>
      <p:sp>
        <p:nvSpPr>
          <p:cNvPr id="5" name="Text Placeholder 4"/>
          <p:cNvSpPr>
            <a:spLocks noGrp="1"/>
          </p:cNvSpPr>
          <p:nvPr>
            <p:ph type="body" sz="quarter" idx="3"/>
          </p:nvPr>
        </p:nvSpPr>
        <p:spPr>
          <a:xfrm>
            <a:off x="1141413" y="3843337"/>
            <a:ext cx="8448064" cy="576262"/>
          </a:xfrm>
        </p:spPr>
        <p:txBody>
          <a:bodyPr/>
          <a:lstStyle/>
          <a:p>
            <a:r>
              <a:rPr lang="en-US" dirty="0" err="1" smtClean="0">
                <a:solidFill>
                  <a:schemeClr val="accent3"/>
                </a:solidFill>
              </a:rPr>
              <a:t>Nx</a:t>
            </a:r>
            <a:r>
              <a:rPr lang="en-US" dirty="0" smtClean="0">
                <a:solidFill>
                  <a:schemeClr val="accent3"/>
                </a:solidFill>
              </a:rPr>
              <a:t> Dx </a:t>
            </a:r>
            <a:r>
              <a:rPr lang="en-US" dirty="0" smtClean="0"/>
              <a:t>R/T reason</a:t>
            </a:r>
            <a:endParaRPr lang="en-US" dirty="0"/>
          </a:p>
        </p:txBody>
      </p:sp>
      <p:sp>
        <p:nvSpPr>
          <p:cNvPr id="7" name="Text Placeholder 4"/>
          <p:cNvSpPr txBox="1">
            <a:spLocks/>
          </p:cNvSpPr>
          <p:nvPr/>
        </p:nvSpPr>
        <p:spPr>
          <a:xfrm>
            <a:off x="1141413" y="4842506"/>
            <a:ext cx="8448064" cy="576262"/>
          </a:xfrm>
          <a:prstGeom prst="rect">
            <a:avLst/>
          </a:prstGeom>
        </p:spPr>
        <p:txBody>
          <a:bodyPr vert="horz" lIns="91440" tIns="45720" rIns="91440" bIns="45720" rtlCol="0" anchor="b">
            <a:noAutofit/>
          </a:bodyPr>
          <a:lstStyle>
            <a:lvl1pPr marL="0" indent="0" algn="l" defTabSz="457200" rtl="0" eaLnBrk="1" latinLnBrk="0" hangingPunct="1">
              <a:spcBef>
                <a:spcPct val="20000"/>
              </a:spcBef>
              <a:spcAft>
                <a:spcPts val="600"/>
              </a:spcAft>
              <a:buClr>
                <a:schemeClr val="tx1"/>
              </a:buClr>
              <a:buSzPct val="100000"/>
              <a:buFont typeface="Arial"/>
              <a:buNone/>
              <a:defRPr sz="2800" b="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100000"/>
              <a:buFont typeface="Arial"/>
              <a:buNone/>
              <a:defRPr sz="20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100000"/>
              <a:buFont typeface="Arial"/>
              <a:buNone/>
              <a:defRPr sz="18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100000"/>
              <a:buFont typeface="Arial"/>
              <a:buNone/>
              <a:defRPr sz="16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100000"/>
              <a:buFont typeface="Arial"/>
              <a:buNone/>
              <a:defRPr sz="16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100000"/>
              <a:buFont typeface="Arial"/>
              <a:buNone/>
              <a:defRPr sz="16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100000"/>
              <a:buFont typeface="Arial"/>
              <a:buNone/>
              <a:defRPr sz="16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100000"/>
              <a:buFont typeface="Arial"/>
              <a:buNone/>
              <a:defRPr sz="16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100000"/>
              <a:buFont typeface="Arial"/>
              <a:buNone/>
              <a:defRPr sz="16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smtClean="0">
                <a:solidFill>
                  <a:schemeClr val="accent3"/>
                </a:solidFill>
              </a:rPr>
              <a:t>Knowledge deficit </a:t>
            </a:r>
            <a:r>
              <a:rPr lang="en-US" smtClean="0"/>
              <a:t>of community resources</a:t>
            </a:r>
            <a:endParaRPr lang="en-US" dirty="0"/>
          </a:p>
        </p:txBody>
      </p:sp>
    </p:spTree>
    <p:extLst>
      <p:ext uri="{BB962C8B-B14F-4D97-AF65-F5344CB8AC3E}">
        <p14:creationId xmlns:p14="http://schemas.microsoft.com/office/powerpoint/2010/main" val="389145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Outcomes/Interventions</a:t>
            </a: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535252" y="257175"/>
            <a:ext cx="3952875" cy="2257425"/>
          </a:xfrm>
        </p:spPr>
      </p:pic>
      <p:sp>
        <p:nvSpPr>
          <p:cNvPr id="3" name="Content Placeholder 2"/>
          <p:cNvSpPr>
            <a:spLocks noGrp="1"/>
          </p:cNvSpPr>
          <p:nvPr>
            <p:ph sz="half" idx="2"/>
          </p:nvPr>
        </p:nvSpPr>
        <p:spPr/>
        <p:txBody>
          <a:bodyPr anchor="t"/>
          <a:lstStyle/>
          <a:p>
            <a:r>
              <a:rPr lang="en-US" dirty="0" smtClean="0"/>
              <a:t>Interventions</a:t>
            </a:r>
          </a:p>
          <a:p>
            <a:pPr lvl="1"/>
            <a:r>
              <a:rPr lang="en-US" dirty="0" smtClean="0"/>
              <a:t>Educate young girls at school</a:t>
            </a:r>
          </a:p>
          <a:p>
            <a:pPr lvl="1"/>
            <a:r>
              <a:rPr lang="en-US" dirty="0" smtClean="0"/>
              <a:t>Provide information to Safe House</a:t>
            </a:r>
          </a:p>
          <a:p>
            <a:pPr lvl="1"/>
            <a:r>
              <a:rPr lang="en-US" dirty="0" smtClean="0"/>
              <a:t>Victim support</a:t>
            </a:r>
          </a:p>
          <a:p>
            <a:pPr lvl="1"/>
            <a:r>
              <a:rPr lang="en-US" dirty="0" smtClean="0"/>
              <a:t>Victim education</a:t>
            </a:r>
          </a:p>
          <a:p>
            <a:pPr lvl="1"/>
            <a:r>
              <a:rPr lang="en-US" dirty="0" smtClean="0"/>
              <a:t>Physical assessments</a:t>
            </a:r>
          </a:p>
          <a:p>
            <a:pPr lvl="1"/>
            <a:r>
              <a:rPr lang="en-US" dirty="0" smtClean="0"/>
              <a:t>Counseling/mental health support</a:t>
            </a:r>
          </a:p>
        </p:txBody>
      </p:sp>
      <p:sp>
        <p:nvSpPr>
          <p:cNvPr id="5" name="Content Placeholder 2"/>
          <p:cNvSpPr txBox="1">
            <a:spLocks/>
          </p:cNvSpPr>
          <p:nvPr/>
        </p:nvSpPr>
        <p:spPr>
          <a:xfrm>
            <a:off x="1141413" y="2667000"/>
            <a:ext cx="4876800" cy="3124200"/>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dirty="0" smtClean="0"/>
              <a:t>OUTCOMES</a:t>
            </a:r>
          </a:p>
          <a:p>
            <a:pPr lvl="1"/>
            <a:r>
              <a:rPr lang="en-US" dirty="0" smtClean="0"/>
              <a:t>Patient will be able to identify predators (pimps and Johns)</a:t>
            </a:r>
          </a:p>
          <a:p>
            <a:pPr lvl="1"/>
            <a:r>
              <a:rPr lang="en-US" dirty="0" smtClean="0"/>
              <a:t>Patient will demonstrate ability to defend themselves verbally and physically</a:t>
            </a:r>
          </a:p>
          <a:p>
            <a:pPr lvl="1"/>
            <a:r>
              <a:rPr lang="en-US" dirty="0" smtClean="0"/>
              <a:t>Patient will…</a:t>
            </a:r>
          </a:p>
          <a:p>
            <a:pPr marL="0" indent="0">
              <a:buNone/>
            </a:pPr>
            <a:endParaRPr lang="en-US" dirty="0" smtClean="0"/>
          </a:p>
        </p:txBody>
      </p:sp>
    </p:spTree>
    <p:extLst>
      <p:ext uri="{BB962C8B-B14F-4D97-AF65-F5344CB8AC3E}">
        <p14:creationId xmlns:p14="http://schemas.microsoft.com/office/powerpoint/2010/main" val="19490992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1625</TotalTime>
  <Words>846</Words>
  <Application>Microsoft Office PowerPoint</Application>
  <PresentationFormat>Widescreen</PresentationFormat>
  <Paragraphs>109</Paragraphs>
  <Slides>12</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Century Gothic</vt:lpstr>
      <vt:lpstr>Mesh</vt:lpstr>
      <vt:lpstr>Preteens and Teenagers: Targets of HUMAN Trafficking</vt:lpstr>
      <vt:lpstr>Human Trafficking</vt:lpstr>
      <vt:lpstr>Vulnerability</vt:lpstr>
      <vt:lpstr>Common ways girls and women become victims of sex trafficking</vt:lpstr>
      <vt:lpstr>Vulnerable Population Model</vt:lpstr>
      <vt:lpstr>Common health problems associated with trafficking </vt:lpstr>
      <vt:lpstr>Target Profile</vt:lpstr>
      <vt:lpstr>Nursing Diagnoses</vt:lpstr>
      <vt:lpstr>Outcomes/Interventions</vt:lpstr>
      <vt:lpstr>Community Resources</vt:lpstr>
      <vt:lpstr>Trafficking can only exist in an atmosphere of public, professional, and academic indifference.</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Preteens and Teenagers: Targets of Sex Trafficking</dc:title>
  <dc:creator>Justine Gonzalez</dc:creator>
  <cp:lastModifiedBy>Justine Gonzalez</cp:lastModifiedBy>
  <cp:revision>17</cp:revision>
  <dcterms:created xsi:type="dcterms:W3CDTF">2015-01-26T03:15:18Z</dcterms:created>
  <dcterms:modified xsi:type="dcterms:W3CDTF">2015-03-17T22:46:13Z</dcterms:modified>
</cp:coreProperties>
</file>