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9" r:id="rId3"/>
    <p:sldId id="287" r:id="rId4"/>
    <p:sldId id="296" r:id="rId5"/>
    <p:sldId id="261" r:id="rId6"/>
    <p:sldId id="260" r:id="rId7"/>
    <p:sldId id="290" r:id="rId8"/>
    <p:sldId id="289" r:id="rId9"/>
    <p:sldId id="291" r:id="rId10"/>
    <p:sldId id="292" r:id="rId11"/>
    <p:sldId id="293" r:id="rId12"/>
    <p:sldId id="294" r:id="rId13"/>
    <p:sldId id="265" r:id="rId14"/>
    <p:sldId id="267" r:id="rId15"/>
    <p:sldId id="268" r:id="rId16"/>
    <p:sldId id="269" r:id="rId17"/>
    <p:sldId id="270" r:id="rId18"/>
    <p:sldId id="295" r:id="rId19"/>
    <p:sldId id="278" r:id="rId20"/>
    <p:sldId id="280" r:id="rId21"/>
    <p:sldId id="283" r:id="rId22"/>
    <p:sldId id="2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8ED9A0A-41F4-45AF-BB0B-D5FC8B641240}">
          <p14:sldIdLst>
            <p14:sldId id="256"/>
          </p14:sldIdLst>
        </p14:section>
        <p14:section name="Project Overview" id="{4B56161A-B74F-4F6E-9BB6-EB494DFC5A5E}">
          <p14:sldIdLst>
            <p14:sldId id="259"/>
            <p14:sldId id="287"/>
            <p14:sldId id="296"/>
            <p14:sldId id="261"/>
            <p14:sldId id="260"/>
            <p14:sldId id="290"/>
            <p14:sldId id="289"/>
            <p14:sldId id="291"/>
            <p14:sldId id="292"/>
            <p14:sldId id="293"/>
          </p14:sldIdLst>
        </p14:section>
        <p14:section name="Resources" id="{299F2E19-4812-4A51-B2A7-0222F0011B05}">
          <p14:sldIdLst>
            <p14:sldId id="294"/>
            <p14:sldId id="265"/>
            <p14:sldId id="267"/>
          </p14:sldIdLst>
        </p14:section>
        <p14:section name="Literature Review" id="{81638FC8-A082-4C07-9B58-5EF7750D2786}">
          <p14:sldIdLst>
            <p14:sldId id="268"/>
            <p14:sldId id="269"/>
            <p14:sldId id="270"/>
          </p14:sldIdLst>
        </p14:section>
        <p14:section name="PROJECT SUMMARY" id="{0341D833-54A5-40D1-A0BC-59F8EF789737}">
          <p14:sldIdLst>
            <p14:sldId id="295"/>
          </p14:sldIdLst>
        </p14:section>
        <p14:section name="EVALUATION" id="{26D7EA9A-A60A-4675-B17A-B590576BB5F5}">
          <p14:sldIdLst>
            <p14:sldId id="278"/>
            <p14:sldId id="280"/>
            <p14:sldId id="283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BC80"/>
    <a:srgbClr val="9B8357"/>
    <a:srgbClr val="94744F"/>
    <a:srgbClr val="8D6547"/>
    <a:srgbClr val="865640"/>
    <a:srgbClr val="BD582C"/>
    <a:srgbClr val="C6B69A"/>
    <a:srgbClr val="D2B1A2"/>
    <a:srgbClr val="E19D7F"/>
    <a:srgbClr val="E48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70641" autoAdjust="0"/>
  </p:normalViewPr>
  <p:slideViewPr>
    <p:cSldViewPr snapToGrid="0">
      <p:cViewPr varScale="1">
        <p:scale>
          <a:sx n="33" d="100"/>
          <a:sy n="33" d="100"/>
        </p:scale>
        <p:origin x="84" y="750"/>
      </p:cViewPr>
      <p:guideLst/>
    </p:cSldViewPr>
  </p:slideViewPr>
  <p:outlineViewPr>
    <p:cViewPr>
      <p:scale>
        <a:sx n="33" d="100"/>
        <a:sy n="33" d="100"/>
      </p:scale>
      <p:origin x="0" y="-78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FA1194-7331-44CE-A513-0F4405189DA6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1" csCatId="colorful" phldr="1"/>
      <dgm:spPr/>
    </dgm:pt>
    <dgm:pt modelId="{4AAFE99B-8E7C-496C-AE91-F71CD47F9384}">
      <dgm:prSet phldrT="[Text]" custT="1"/>
      <dgm:spPr/>
      <dgm:t>
        <a:bodyPr/>
        <a:lstStyle/>
        <a:p>
          <a:r>
            <a:rPr lang="en-US" sz="2400" dirty="0" smtClean="0"/>
            <a:t>Discharge Planning Checklist</a:t>
          </a:r>
          <a:endParaRPr lang="en-US" sz="2400" dirty="0"/>
        </a:p>
      </dgm:t>
    </dgm:pt>
    <dgm:pt modelId="{21D92429-BE81-49E8-B529-A593EDFC4BFC}" type="parTrans" cxnId="{49518E96-E1C0-4EA9-83F6-97EC4310CA97}">
      <dgm:prSet/>
      <dgm:spPr/>
      <dgm:t>
        <a:bodyPr/>
        <a:lstStyle/>
        <a:p>
          <a:endParaRPr lang="en-US" sz="1200"/>
        </a:p>
      </dgm:t>
    </dgm:pt>
    <dgm:pt modelId="{29D3667B-D36D-40C2-80DE-A4AB2E35E147}" type="sibTrans" cxnId="{49518E96-E1C0-4EA9-83F6-97EC4310CA97}">
      <dgm:prSet/>
      <dgm:spPr/>
      <dgm:t>
        <a:bodyPr/>
        <a:lstStyle/>
        <a:p>
          <a:endParaRPr lang="en-US" sz="1200"/>
        </a:p>
      </dgm:t>
    </dgm:pt>
    <dgm:pt modelId="{F2B2AF2F-B88C-4ACD-B7E9-196B54D644F2}">
      <dgm:prSet phldrT="[Text]" custT="1"/>
      <dgm:spPr/>
      <dgm:t>
        <a:bodyPr/>
        <a:lstStyle/>
        <a:p>
          <a:r>
            <a:rPr lang="en-US" sz="2400" dirty="0" smtClean="0"/>
            <a:t>Teach-back Method</a:t>
          </a:r>
          <a:endParaRPr lang="en-US" sz="2400" dirty="0"/>
        </a:p>
      </dgm:t>
    </dgm:pt>
    <dgm:pt modelId="{99D2B32A-A2DC-489A-99EE-8133FACBDD45}" type="parTrans" cxnId="{88B3BBFD-2A34-49DD-9074-9ADA7C8847D8}">
      <dgm:prSet/>
      <dgm:spPr/>
      <dgm:t>
        <a:bodyPr/>
        <a:lstStyle/>
        <a:p>
          <a:endParaRPr lang="en-US" sz="1200"/>
        </a:p>
      </dgm:t>
    </dgm:pt>
    <dgm:pt modelId="{16D4FD44-B63E-492E-A7B6-14CBD0F61373}" type="sibTrans" cxnId="{88B3BBFD-2A34-49DD-9074-9ADA7C8847D8}">
      <dgm:prSet/>
      <dgm:spPr/>
      <dgm:t>
        <a:bodyPr/>
        <a:lstStyle/>
        <a:p>
          <a:endParaRPr lang="en-US" sz="1200"/>
        </a:p>
      </dgm:t>
    </dgm:pt>
    <dgm:pt modelId="{CA538993-2938-4196-B289-8FE99FB6C56D}">
      <dgm:prSet phldrT="[Text]" custT="1"/>
      <dgm:spPr/>
      <dgm:t>
        <a:bodyPr/>
        <a:lstStyle/>
        <a:p>
          <a:r>
            <a:rPr lang="en-US" sz="2400" dirty="0" smtClean="0"/>
            <a:t>Follow-up Phone Call</a:t>
          </a:r>
          <a:endParaRPr lang="en-US" sz="2400" dirty="0"/>
        </a:p>
      </dgm:t>
    </dgm:pt>
    <dgm:pt modelId="{5DF2AB93-27C0-4DBF-A4D2-B2971A0DC680}" type="parTrans" cxnId="{970F7A22-36BC-4016-9CDC-4CAEFCBDC86A}">
      <dgm:prSet/>
      <dgm:spPr/>
      <dgm:t>
        <a:bodyPr/>
        <a:lstStyle/>
        <a:p>
          <a:endParaRPr lang="en-US" sz="1200"/>
        </a:p>
      </dgm:t>
    </dgm:pt>
    <dgm:pt modelId="{CE7CF094-E6BF-42F9-9EF4-599E2C57D283}" type="sibTrans" cxnId="{970F7A22-36BC-4016-9CDC-4CAEFCBDC86A}">
      <dgm:prSet/>
      <dgm:spPr/>
      <dgm:t>
        <a:bodyPr/>
        <a:lstStyle/>
        <a:p>
          <a:endParaRPr lang="en-US" sz="1200"/>
        </a:p>
      </dgm:t>
    </dgm:pt>
    <dgm:pt modelId="{A8A3FCEE-76A7-44F3-A78B-5574B6DD4DD0}" type="pres">
      <dgm:prSet presAssocID="{20FA1194-7331-44CE-A513-0F4405189DA6}" presName="linearFlow" presStyleCnt="0">
        <dgm:presLayoutVars>
          <dgm:dir/>
          <dgm:resizeHandles val="exact"/>
        </dgm:presLayoutVars>
      </dgm:prSet>
      <dgm:spPr/>
    </dgm:pt>
    <dgm:pt modelId="{86490A07-4D31-449D-990E-DAB88C4EBFA8}" type="pres">
      <dgm:prSet presAssocID="{4AAFE99B-8E7C-496C-AE91-F71CD47F9384}" presName="comp" presStyleCnt="0"/>
      <dgm:spPr/>
    </dgm:pt>
    <dgm:pt modelId="{1FC7EA49-19AE-455E-87D9-6342590906F3}" type="pres">
      <dgm:prSet presAssocID="{4AAFE99B-8E7C-496C-AE91-F71CD47F9384}" presName="rect2" presStyleLbl="node1" presStyleIdx="0" presStyleCnt="3" custScaleX="131696" custLinFactNeighborX="9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A7139E-13BB-4D1E-92CB-7F22EE36AA4A}" type="pres">
      <dgm:prSet presAssocID="{4AAFE99B-8E7C-496C-AE91-F71CD47F9384}" presName="rect1" presStyleLbl="lnNode1" presStyleIdx="0" presStyleCnt="3" custLinFactNeighborX="-30352" custLinFactNeighborY="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CA12918C-CD42-4530-8B2A-3430B40401ED}" type="pres">
      <dgm:prSet presAssocID="{29D3667B-D36D-40C2-80DE-A4AB2E35E147}" presName="sibTrans" presStyleCnt="0"/>
      <dgm:spPr/>
    </dgm:pt>
    <dgm:pt modelId="{BE7AE241-15AC-499A-8B9F-75FDA9D6A952}" type="pres">
      <dgm:prSet presAssocID="{F2B2AF2F-B88C-4ACD-B7E9-196B54D644F2}" presName="comp" presStyleCnt="0"/>
      <dgm:spPr/>
    </dgm:pt>
    <dgm:pt modelId="{89AC61C7-6BC6-46FA-9F5D-9C6437E5826B}" type="pres">
      <dgm:prSet presAssocID="{F2B2AF2F-B88C-4ACD-B7E9-196B54D644F2}" presName="rect2" presStyleLbl="node1" presStyleIdx="1" presStyleCnt="3" custScaleX="112269" custLinFactNeighborX="-13916" custLinFactNeighborY="-100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00AE45-84E4-4235-8155-F02E867775FF}" type="pres">
      <dgm:prSet presAssocID="{F2B2AF2F-B88C-4ACD-B7E9-196B54D644F2}" presName="rect1" presStyleLbl="lnNode1" presStyleIdx="1" presStyleCnt="3" custScaleX="139761" custLinFactNeighborX="2022" custLinFactNeighborY="-935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DA734158-C848-44FF-A6B5-A6328C27B93D}" type="pres">
      <dgm:prSet presAssocID="{16D4FD44-B63E-492E-A7B6-14CBD0F61373}" presName="sibTrans" presStyleCnt="0"/>
      <dgm:spPr/>
    </dgm:pt>
    <dgm:pt modelId="{80DC80D2-54B0-4E17-8DD1-37F84D7B850E}" type="pres">
      <dgm:prSet presAssocID="{CA538993-2938-4196-B289-8FE99FB6C56D}" presName="comp" presStyleCnt="0"/>
      <dgm:spPr/>
    </dgm:pt>
    <dgm:pt modelId="{7AA594F6-537C-41E3-9625-EBAA1E0E6C10}" type="pres">
      <dgm:prSet presAssocID="{CA538993-2938-4196-B289-8FE99FB6C56D}" presName="rect2" presStyleLbl="node1" presStyleIdx="2" presStyleCnt="3" custScaleX="131696" custLinFactNeighborX="906" custLinFactNeighborY="-196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B9CBA1-D749-4B44-A3AC-EEB8BB416016}" type="pres">
      <dgm:prSet presAssocID="{CA538993-2938-4196-B289-8FE99FB6C56D}" presName="rect1" presStyleLbl="lnNode1" presStyleIdx="2" presStyleCnt="3" custLinFactNeighborX="-30351" custLinFactNeighborY="-1967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</dgm:ptLst>
  <dgm:cxnLst>
    <dgm:cxn modelId="{7C3C1CB2-BE8B-47DA-A4A4-D4A3015D88AC}" type="presOf" srcId="{20FA1194-7331-44CE-A513-0F4405189DA6}" destId="{A8A3FCEE-76A7-44F3-A78B-5574B6DD4DD0}" srcOrd="0" destOrd="0" presId="urn:microsoft.com/office/officeart/2008/layout/AlternatingPictureBlocks"/>
    <dgm:cxn modelId="{970F7A22-36BC-4016-9CDC-4CAEFCBDC86A}" srcId="{20FA1194-7331-44CE-A513-0F4405189DA6}" destId="{CA538993-2938-4196-B289-8FE99FB6C56D}" srcOrd="2" destOrd="0" parTransId="{5DF2AB93-27C0-4DBF-A4D2-B2971A0DC680}" sibTransId="{CE7CF094-E6BF-42F9-9EF4-599E2C57D283}"/>
    <dgm:cxn modelId="{88B3BBFD-2A34-49DD-9074-9ADA7C8847D8}" srcId="{20FA1194-7331-44CE-A513-0F4405189DA6}" destId="{F2B2AF2F-B88C-4ACD-B7E9-196B54D644F2}" srcOrd="1" destOrd="0" parTransId="{99D2B32A-A2DC-489A-99EE-8133FACBDD45}" sibTransId="{16D4FD44-B63E-492E-A7B6-14CBD0F61373}"/>
    <dgm:cxn modelId="{588D37BE-544F-4310-97FD-42410B37B482}" type="presOf" srcId="{F2B2AF2F-B88C-4ACD-B7E9-196B54D644F2}" destId="{89AC61C7-6BC6-46FA-9F5D-9C6437E5826B}" srcOrd="0" destOrd="0" presId="urn:microsoft.com/office/officeart/2008/layout/AlternatingPictureBlocks"/>
    <dgm:cxn modelId="{140FBDA9-D5A8-4B9E-8F06-6BE4B343F2E4}" type="presOf" srcId="{4AAFE99B-8E7C-496C-AE91-F71CD47F9384}" destId="{1FC7EA49-19AE-455E-87D9-6342590906F3}" srcOrd="0" destOrd="0" presId="urn:microsoft.com/office/officeart/2008/layout/AlternatingPictureBlocks"/>
    <dgm:cxn modelId="{49518E96-E1C0-4EA9-83F6-97EC4310CA97}" srcId="{20FA1194-7331-44CE-A513-0F4405189DA6}" destId="{4AAFE99B-8E7C-496C-AE91-F71CD47F9384}" srcOrd="0" destOrd="0" parTransId="{21D92429-BE81-49E8-B529-A593EDFC4BFC}" sibTransId="{29D3667B-D36D-40C2-80DE-A4AB2E35E147}"/>
    <dgm:cxn modelId="{5C5ED864-78F4-4D14-AED8-794054E22BB5}" type="presOf" srcId="{CA538993-2938-4196-B289-8FE99FB6C56D}" destId="{7AA594F6-537C-41E3-9625-EBAA1E0E6C10}" srcOrd="0" destOrd="0" presId="urn:microsoft.com/office/officeart/2008/layout/AlternatingPictureBlocks"/>
    <dgm:cxn modelId="{822FA929-B8CD-4482-BE60-48C164359FA3}" type="presParOf" srcId="{A8A3FCEE-76A7-44F3-A78B-5574B6DD4DD0}" destId="{86490A07-4D31-449D-990E-DAB88C4EBFA8}" srcOrd="0" destOrd="0" presId="urn:microsoft.com/office/officeart/2008/layout/AlternatingPictureBlocks"/>
    <dgm:cxn modelId="{C70672D2-FA60-4597-95C8-CCA2EAD12AD8}" type="presParOf" srcId="{86490A07-4D31-449D-990E-DAB88C4EBFA8}" destId="{1FC7EA49-19AE-455E-87D9-6342590906F3}" srcOrd="0" destOrd="0" presId="urn:microsoft.com/office/officeart/2008/layout/AlternatingPictureBlocks"/>
    <dgm:cxn modelId="{4DDACBED-552C-4F8A-A6F3-A8ABEEE9DCA8}" type="presParOf" srcId="{86490A07-4D31-449D-990E-DAB88C4EBFA8}" destId="{FCA7139E-13BB-4D1E-92CB-7F22EE36AA4A}" srcOrd="1" destOrd="0" presId="urn:microsoft.com/office/officeart/2008/layout/AlternatingPictureBlocks"/>
    <dgm:cxn modelId="{756EAFB7-E422-4C93-B1E4-DC9F371E8536}" type="presParOf" srcId="{A8A3FCEE-76A7-44F3-A78B-5574B6DD4DD0}" destId="{CA12918C-CD42-4530-8B2A-3430B40401ED}" srcOrd="1" destOrd="0" presId="urn:microsoft.com/office/officeart/2008/layout/AlternatingPictureBlocks"/>
    <dgm:cxn modelId="{9BC86A21-268C-4C84-A512-66122B9E447F}" type="presParOf" srcId="{A8A3FCEE-76A7-44F3-A78B-5574B6DD4DD0}" destId="{BE7AE241-15AC-499A-8B9F-75FDA9D6A952}" srcOrd="2" destOrd="0" presId="urn:microsoft.com/office/officeart/2008/layout/AlternatingPictureBlocks"/>
    <dgm:cxn modelId="{E6A98558-B69F-4487-9A92-CBB885C447F1}" type="presParOf" srcId="{BE7AE241-15AC-499A-8B9F-75FDA9D6A952}" destId="{89AC61C7-6BC6-46FA-9F5D-9C6437E5826B}" srcOrd="0" destOrd="0" presId="urn:microsoft.com/office/officeart/2008/layout/AlternatingPictureBlocks"/>
    <dgm:cxn modelId="{E74002B6-801F-440A-8B95-8480BCE992D8}" type="presParOf" srcId="{BE7AE241-15AC-499A-8B9F-75FDA9D6A952}" destId="{E500AE45-84E4-4235-8155-F02E867775FF}" srcOrd="1" destOrd="0" presId="urn:microsoft.com/office/officeart/2008/layout/AlternatingPictureBlocks"/>
    <dgm:cxn modelId="{60222F79-88CB-441A-90B6-EEFDA4F3D494}" type="presParOf" srcId="{A8A3FCEE-76A7-44F3-A78B-5574B6DD4DD0}" destId="{DA734158-C848-44FF-A6B5-A6328C27B93D}" srcOrd="3" destOrd="0" presId="urn:microsoft.com/office/officeart/2008/layout/AlternatingPictureBlocks"/>
    <dgm:cxn modelId="{60EC3369-9D17-4682-A27B-C5D6D2418429}" type="presParOf" srcId="{A8A3FCEE-76A7-44F3-A78B-5574B6DD4DD0}" destId="{80DC80D2-54B0-4E17-8DD1-37F84D7B850E}" srcOrd="4" destOrd="0" presId="urn:microsoft.com/office/officeart/2008/layout/AlternatingPictureBlocks"/>
    <dgm:cxn modelId="{05937428-BAB7-4345-9DC1-63437D620BDC}" type="presParOf" srcId="{80DC80D2-54B0-4E17-8DD1-37F84D7B850E}" destId="{7AA594F6-537C-41E3-9625-EBAA1E0E6C10}" srcOrd="0" destOrd="0" presId="urn:microsoft.com/office/officeart/2008/layout/AlternatingPictureBlocks"/>
    <dgm:cxn modelId="{BA5074F1-4B33-40B3-A303-D699542E39DC}" type="presParOf" srcId="{80DC80D2-54B0-4E17-8DD1-37F84D7B850E}" destId="{ABB9CBA1-D749-4B44-A3AC-EEB8BB416016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97AAA4-E0EF-48BA-8DD1-31E07019B82F}" type="doc">
      <dgm:prSet loTypeId="urn:microsoft.com/office/officeart/2008/layout/PictureAccentList" loCatId="pictur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7CA559A-2168-4717-ADD7-81FC43F4EBEE}">
      <dgm:prSet phldrT="[Text]" custT="1"/>
      <dgm:spPr/>
      <dgm:t>
        <a:bodyPr/>
        <a:lstStyle/>
        <a:p>
          <a:r>
            <a:rPr lang="en-US" sz="2400" dirty="0" smtClean="0"/>
            <a:t>In-services</a:t>
          </a:r>
        </a:p>
      </dgm:t>
    </dgm:pt>
    <dgm:pt modelId="{FAB8606E-7C59-4DD0-B743-E3F991E7288A}" type="parTrans" cxnId="{63335189-8A4D-43D5-979A-41714FF4B90C}">
      <dgm:prSet/>
      <dgm:spPr/>
      <dgm:t>
        <a:bodyPr/>
        <a:lstStyle/>
        <a:p>
          <a:endParaRPr lang="en-US"/>
        </a:p>
      </dgm:t>
    </dgm:pt>
    <dgm:pt modelId="{93908B00-106C-4903-A4F4-30286CE638AB}" type="sibTrans" cxnId="{63335189-8A4D-43D5-979A-41714FF4B90C}">
      <dgm:prSet/>
      <dgm:spPr/>
      <dgm:t>
        <a:bodyPr/>
        <a:lstStyle/>
        <a:p>
          <a:endParaRPr lang="en-US"/>
        </a:p>
      </dgm:t>
    </dgm:pt>
    <dgm:pt modelId="{51521CEE-5774-443F-896D-0C7D38BFE8D1}">
      <dgm:prSet phldrT="[Text]"/>
      <dgm:spPr/>
      <dgm:t>
        <a:bodyPr/>
        <a:lstStyle/>
        <a:p>
          <a:r>
            <a:rPr lang="en-US" dirty="0" smtClean="0"/>
            <a:t>Discuss purpose &amp; goals of change</a:t>
          </a:r>
          <a:endParaRPr lang="en-US" dirty="0"/>
        </a:p>
      </dgm:t>
    </dgm:pt>
    <dgm:pt modelId="{21726A93-A31A-4AD5-9B08-072C2F4E41BD}" type="parTrans" cxnId="{96605D15-244C-41C1-952C-CC171554A1B2}">
      <dgm:prSet/>
      <dgm:spPr/>
      <dgm:t>
        <a:bodyPr/>
        <a:lstStyle/>
        <a:p>
          <a:endParaRPr lang="en-US"/>
        </a:p>
      </dgm:t>
    </dgm:pt>
    <dgm:pt modelId="{F97BF76D-FC94-4B7E-9B31-4AF6BB5D8A72}" type="sibTrans" cxnId="{96605D15-244C-41C1-952C-CC171554A1B2}">
      <dgm:prSet/>
      <dgm:spPr/>
      <dgm:t>
        <a:bodyPr/>
        <a:lstStyle/>
        <a:p>
          <a:endParaRPr lang="en-US"/>
        </a:p>
      </dgm:t>
    </dgm:pt>
    <dgm:pt modelId="{E1E2C991-ECB8-4AF5-957A-DDDA4244F35E}">
      <dgm:prSet phldrT="[Text]"/>
      <dgm:spPr/>
      <dgm:t>
        <a:bodyPr/>
        <a:lstStyle/>
        <a:p>
          <a:r>
            <a:rPr lang="en-US" dirty="0" smtClean="0"/>
            <a:t>Discuss &amp; teach script to use checklist</a:t>
          </a:r>
          <a:endParaRPr lang="en-US" dirty="0"/>
        </a:p>
      </dgm:t>
    </dgm:pt>
    <dgm:pt modelId="{A489C56C-6FEC-4EF2-B025-5598AAEBE2ED}" type="parTrans" cxnId="{0401809E-E623-4A6F-B4F4-52E44615FF33}">
      <dgm:prSet/>
      <dgm:spPr/>
      <dgm:t>
        <a:bodyPr/>
        <a:lstStyle/>
        <a:p>
          <a:endParaRPr lang="en-US"/>
        </a:p>
      </dgm:t>
    </dgm:pt>
    <dgm:pt modelId="{209F3FB7-6742-498A-BDE4-8DD4C2694F7F}" type="sibTrans" cxnId="{0401809E-E623-4A6F-B4F4-52E44615FF33}">
      <dgm:prSet/>
      <dgm:spPr/>
      <dgm:t>
        <a:bodyPr/>
        <a:lstStyle/>
        <a:p>
          <a:endParaRPr lang="en-US"/>
        </a:p>
      </dgm:t>
    </dgm:pt>
    <dgm:pt modelId="{676888EC-2E22-46AB-9C75-1D331AA22127}">
      <dgm:prSet phldrT="[Text]"/>
      <dgm:spPr/>
      <dgm:t>
        <a:bodyPr/>
        <a:lstStyle/>
        <a:p>
          <a:r>
            <a:rPr lang="en-US" dirty="0" smtClean="0"/>
            <a:t>Discuss teach-back with activity</a:t>
          </a:r>
          <a:endParaRPr lang="en-US" dirty="0"/>
        </a:p>
      </dgm:t>
    </dgm:pt>
    <dgm:pt modelId="{B4E0EF49-5046-40BE-BB6C-3A4ACFD87138}" type="parTrans" cxnId="{996BBCD1-EB9A-4038-9CD9-A2B0D411DB34}">
      <dgm:prSet/>
      <dgm:spPr/>
      <dgm:t>
        <a:bodyPr/>
        <a:lstStyle/>
        <a:p>
          <a:endParaRPr lang="en-US"/>
        </a:p>
      </dgm:t>
    </dgm:pt>
    <dgm:pt modelId="{29E56A81-2445-4F4C-BA55-62899B42B236}" type="sibTrans" cxnId="{996BBCD1-EB9A-4038-9CD9-A2B0D411DB34}">
      <dgm:prSet/>
      <dgm:spPr/>
      <dgm:t>
        <a:bodyPr/>
        <a:lstStyle/>
        <a:p>
          <a:endParaRPr lang="en-US"/>
        </a:p>
      </dgm:t>
    </dgm:pt>
    <dgm:pt modelId="{F35AA86F-7471-493C-B5F6-C5F30D41E799}">
      <dgm:prSet phldrT="[Text]"/>
      <dgm:spPr/>
      <dgm:t>
        <a:bodyPr/>
        <a:lstStyle/>
        <a:p>
          <a:r>
            <a:rPr lang="en-US" dirty="0" smtClean="0"/>
            <a:t>Evaluation and re-evaluation</a:t>
          </a:r>
          <a:endParaRPr lang="en-US" dirty="0"/>
        </a:p>
      </dgm:t>
    </dgm:pt>
    <dgm:pt modelId="{66C5C365-BABE-46F6-BEAF-6F1485BF8059}" type="parTrans" cxnId="{88EAE189-2EDB-4136-90AE-5EFFA02A68F6}">
      <dgm:prSet/>
      <dgm:spPr/>
      <dgm:t>
        <a:bodyPr/>
        <a:lstStyle/>
        <a:p>
          <a:endParaRPr lang="en-US"/>
        </a:p>
      </dgm:t>
    </dgm:pt>
    <dgm:pt modelId="{9078C08F-098C-43B5-9DB1-540FDB55FC0F}" type="sibTrans" cxnId="{88EAE189-2EDB-4136-90AE-5EFFA02A68F6}">
      <dgm:prSet/>
      <dgm:spPr/>
      <dgm:t>
        <a:bodyPr/>
        <a:lstStyle/>
        <a:p>
          <a:endParaRPr lang="en-US"/>
        </a:p>
      </dgm:t>
    </dgm:pt>
    <dgm:pt modelId="{CE8B8632-3C46-4DF8-BDAF-D8F2EA3F1DDB}" type="pres">
      <dgm:prSet presAssocID="{BF97AAA4-E0EF-48BA-8DD1-31E07019B82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C51255E-F052-4A92-8A0A-59799436CED6}" type="pres">
      <dgm:prSet presAssocID="{B7CA559A-2168-4717-ADD7-81FC43F4EBEE}" presName="root" presStyleCnt="0">
        <dgm:presLayoutVars>
          <dgm:chMax/>
          <dgm:chPref val="4"/>
        </dgm:presLayoutVars>
      </dgm:prSet>
      <dgm:spPr/>
    </dgm:pt>
    <dgm:pt modelId="{8D8CE404-91D3-4E5E-AC90-2EA0810FECEA}" type="pres">
      <dgm:prSet presAssocID="{B7CA559A-2168-4717-ADD7-81FC43F4EBEE}" presName="rootComposite" presStyleCnt="0">
        <dgm:presLayoutVars/>
      </dgm:prSet>
      <dgm:spPr/>
    </dgm:pt>
    <dgm:pt modelId="{D4224CEB-5C96-4787-B00B-58B668EB1FD2}" type="pres">
      <dgm:prSet presAssocID="{B7CA559A-2168-4717-ADD7-81FC43F4EBEE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2F6D5DC0-8E73-4FD6-B6BD-DF9C8F94A6EA}" type="pres">
      <dgm:prSet presAssocID="{B7CA559A-2168-4717-ADD7-81FC43F4EBEE}" presName="childShape" presStyleCnt="0">
        <dgm:presLayoutVars>
          <dgm:chMax val="0"/>
          <dgm:chPref val="0"/>
        </dgm:presLayoutVars>
      </dgm:prSet>
      <dgm:spPr/>
    </dgm:pt>
    <dgm:pt modelId="{1122802E-0C02-4DF0-8C1C-27FC817E20CA}" type="pres">
      <dgm:prSet presAssocID="{51521CEE-5774-443F-896D-0C7D38BFE8D1}" presName="childComposite" presStyleCnt="0">
        <dgm:presLayoutVars>
          <dgm:chMax val="0"/>
          <dgm:chPref val="0"/>
        </dgm:presLayoutVars>
      </dgm:prSet>
      <dgm:spPr/>
    </dgm:pt>
    <dgm:pt modelId="{000E7EE9-EE6B-47DE-83B6-8BF3380C168D}" type="pres">
      <dgm:prSet presAssocID="{51521CEE-5774-443F-896D-0C7D38BFE8D1}" presName="Image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>
          <a:solidFill>
            <a:srgbClr val="865640"/>
          </a:solidFill>
        </a:ln>
      </dgm:spPr>
      <dgm:t>
        <a:bodyPr/>
        <a:lstStyle/>
        <a:p>
          <a:endParaRPr lang="en-US"/>
        </a:p>
      </dgm:t>
    </dgm:pt>
    <dgm:pt modelId="{4196DA0A-8DB5-49D8-8B96-70F32311FCB2}" type="pres">
      <dgm:prSet presAssocID="{51521CEE-5774-443F-896D-0C7D38BFE8D1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E863B6-5FFC-426D-A402-89FAA03A07EF}" type="pres">
      <dgm:prSet presAssocID="{E1E2C991-ECB8-4AF5-957A-DDDA4244F35E}" presName="childComposite" presStyleCnt="0">
        <dgm:presLayoutVars>
          <dgm:chMax val="0"/>
          <dgm:chPref val="0"/>
        </dgm:presLayoutVars>
      </dgm:prSet>
      <dgm:spPr/>
    </dgm:pt>
    <dgm:pt modelId="{18D7BB71-7E3B-48D8-9DBD-F1A155EF193E}" type="pres">
      <dgm:prSet presAssocID="{E1E2C991-ECB8-4AF5-957A-DDDA4244F35E}" presName="Image" presStyleLbl="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8575">
          <a:solidFill>
            <a:srgbClr val="8D6547"/>
          </a:solidFill>
        </a:ln>
      </dgm:spPr>
      <dgm:t>
        <a:bodyPr/>
        <a:lstStyle/>
        <a:p>
          <a:endParaRPr lang="en-US"/>
        </a:p>
      </dgm:t>
    </dgm:pt>
    <dgm:pt modelId="{C97DC92E-F42D-40F9-B363-A20AC4A21A77}" type="pres">
      <dgm:prSet presAssocID="{E1E2C991-ECB8-4AF5-957A-DDDA4244F35E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29FAD-EACF-4545-B6DB-28D61DC18E02}" type="pres">
      <dgm:prSet presAssocID="{676888EC-2E22-46AB-9C75-1D331AA22127}" presName="childComposite" presStyleCnt="0">
        <dgm:presLayoutVars>
          <dgm:chMax val="0"/>
          <dgm:chPref val="0"/>
        </dgm:presLayoutVars>
      </dgm:prSet>
      <dgm:spPr/>
    </dgm:pt>
    <dgm:pt modelId="{F82DC386-2B9C-479E-B734-A39D33FA8FD6}" type="pres">
      <dgm:prSet presAssocID="{676888EC-2E22-46AB-9C75-1D331AA22127}" presName="Image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28575">
          <a:solidFill>
            <a:srgbClr val="94744F"/>
          </a:solidFill>
        </a:ln>
      </dgm:spPr>
      <dgm:t>
        <a:bodyPr/>
        <a:lstStyle/>
        <a:p>
          <a:endParaRPr lang="en-US"/>
        </a:p>
      </dgm:t>
    </dgm:pt>
    <dgm:pt modelId="{B96EA668-162B-456F-9E5C-E5ADCDD0C78C}" type="pres">
      <dgm:prSet presAssocID="{676888EC-2E22-46AB-9C75-1D331AA22127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B9E4E5-4DF9-4AB7-A63C-58E07C30E08B}" type="pres">
      <dgm:prSet presAssocID="{F35AA86F-7471-493C-B5F6-C5F30D41E799}" presName="childComposite" presStyleCnt="0">
        <dgm:presLayoutVars>
          <dgm:chMax val="0"/>
          <dgm:chPref val="0"/>
        </dgm:presLayoutVars>
      </dgm:prSet>
      <dgm:spPr/>
    </dgm:pt>
    <dgm:pt modelId="{0496E036-7EEF-4C47-B985-1723DFF56289}" type="pres">
      <dgm:prSet presAssocID="{F35AA86F-7471-493C-B5F6-C5F30D41E799}" presName="Image" presStyleLbl="nod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8575">
          <a:solidFill>
            <a:srgbClr val="9B8357"/>
          </a:solidFill>
        </a:ln>
      </dgm:spPr>
      <dgm:t>
        <a:bodyPr/>
        <a:lstStyle/>
        <a:p>
          <a:endParaRPr lang="en-US"/>
        </a:p>
      </dgm:t>
    </dgm:pt>
    <dgm:pt modelId="{9D9160D5-30F8-47DD-84DB-7271186AD7AF}" type="pres">
      <dgm:prSet presAssocID="{F35AA86F-7471-493C-B5F6-C5F30D41E799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B43799-D3DB-4820-A319-7925848EA5E8}" type="presOf" srcId="{51521CEE-5774-443F-896D-0C7D38BFE8D1}" destId="{4196DA0A-8DB5-49D8-8B96-70F32311FCB2}" srcOrd="0" destOrd="0" presId="urn:microsoft.com/office/officeart/2008/layout/PictureAccentList"/>
    <dgm:cxn modelId="{63809870-5204-4951-8D4E-DAB3ED7246D7}" type="presOf" srcId="{F35AA86F-7471-493C-B5F6-C5F30D41E799}" destId="{9D9160D5-30F8-47DD-84DB-7271186AD7AF}" srcOrd="0" destOrd="0" presId="urn:microsoft.com/office/officeart/2008/layout/PictureAccentList"/>
    <dgm:cxn modelId="{0401809E-E623-4A6F-B4F4-52E44615FF33}" srcId="{B7CA559A-2168-4717-ADD7-81FC43F4EBEE}" destId="{E1E2C991-ECB8-4AF5-957A-DDDA4244F35E}" srcOrd="1" destOrd="0" parTransId="{A489C56C-6FEC-4EF2-B025-5598AAEBE2ED}" sibTransId="{209F3FB7-6742-498A-BDE4-8DD4C2694F7F}"/>
    <dgm:cxn modelId="{E106A3D6-96D6-4113-9CDC-6DD27F0B144A}" type="presOf" srcId="{B7CA559A-2168-4717-ADD7-81FC43F4EBEE}" destId="{D4224CEB-5C96-4787-B00B-58B668EB1FD2}" srcOrd="0" destOrd="0" presId="urn:microsoft.com/office/officeart/2008/layout/PictureAccentList"/>
    <dgm:cxn modelId="{96605D15-244C-41C1-952C-CC171554A1B2}" srcId="{B7CA559A-2168-4717-ADD7-81FC43F4EBEE}" destId="{51521CEE-5774-443F-896D-0C7D38BFE8D1}" srcOrd="0" destOrd="0" parTransId="{21726A93-A31A-4AD5-9B08-072C2F4E41BD}" sibTransId="{F97BF76D-FC94-4B7E-9B31-4AF6BB5D8A72}"/>
    <dgm:cxn modelId="{88EAE189-2EDB-4136-90AE-5EFFA02A68F6}" srcId="{B7CA559A-2168-4717-ADD7-81FC43F4EBEE}" destId="{F35AA86F-7471-493C-B5F6-C5F30D41E799}" srcOrd="3" destOrd="0" parTransId="{66C5C365-BABE-46F6-BEAF-6F1485BF8059}" sibTransId="{9078C08F-098C-43B5-9DB1-540FDB55FC0F}"/>
    <dgm:cxn modelId="{996BBCD1-EB9A-4038-9CD9-A2B0D411DB34}" srcId="{B7CA559A-2168-4717-ADD7-81FC43F4EBEE}" destId="{676888EC-2E22-46AB-9C75-1D331AA22127}" srcOrd="2" destOrd="0" parTransId="{B4E0EF49-5046-40BE-BB6C-3A4ACFD87138}" sibTransId="{29E56A81-2445-4F4C-BA55-62899B42B236}"/>
    <dgm:cxn modelId="{279D6500-6E83-4DFA-91B2-6C8C2545DCC1}" type="presOf" srcId="{E1E2C991-ECB8-4AF5-957A-DDDA4244F35E}" destId="{C97DC92E-F42D-40F9-B363-A20AC4A21A77}" srcOrd="0" destOrd="0" presId="urn:microsoft.com/office/officeart/2008/layout/PictureAccentList"/>
    <dgm:cxn modelId="{63335189-8A4D-43D5-979A-41714FF4B90C}" srcId="{BF97AAA4-E0EF-48BA-8DD1-31E07019B82F}" destId="{B7CA559A-2168-4717-ADD7-81FC43F4EBEE}" srcOrd="0" destOrd="0" parTransId="{FAB8606E-7C59-4DD0-B743-E3F991E7288A}" sibTransId="{93908B00-106C-4903-A4F4-30286CE638AB}"/>
    <dgm:cxn modelId="{3883E0E9-F302-4DEB-B5CF-89FD3F16CD04}" type="presOf" srcId="{676888EC-2E22-46AB-9C75-1D331AA22127}" destId="{B96EA668-162B-456F-9E5C-E5ADCDD0C78C}" srcOrd="0" destOrd="0" presId="urn:microsoft.com/office/officeart/2008/layout/PictureAccentList"/>
    <dgm:cxn modelId="{4C3DDE9B-B5F0-4253-99EF-85B8454DAA5C}" type="presOf" srcId="{BF97AAA4-E0EF-48BA-8DD1-31E07019B82F}" destId="{CE8B8632-3C46-4DF8-BDAF-D8F2EA3F1DDB}" srcOrd="0" destOrd="0" presId="urn:microsoft.com/office/officeart/2008/layout/PictureAccentList"/>
    <dgm:cxn modelId="{B29AD5C9-6246-43C1-8A33-E0A0A9000D54}" type="presParOf" srcId="{CE8B8632-3C46-4DF8-BDAF-D8F2EA3F1DDB}" destId="{AC51255E-F052-4A92-8A0A-59799436CED6}" srcOrd="0" destOrd="0" presId="urn:microsoft.com/office/officeart/2008/layout/PictureAccentList"/>
    <dgm:cxn modelId="{8BEE0576-41DD-4DFD-9C8F-B1B2A49729C5}" type="presParOf" srcId="{AC51255E-F052-4A92-8A0A-59799436CED6}" destId="{8D8CE404-91D3-4E5E-AC90-2EA0810FECEA}" srcOrd="0" destOrd="0" presId="urn:microsoft.com/office/officeart/2008/layout/PictureAccentList"/>
    <dgm:cxn modelId="{CD08E225-F8CE-43DC-B949-22E22CD2741E}" type="presParOf" srcId="{8D8CE404-91D3-4E5E-AC90-2EA0810FECEA}" destId="{D4224CEB-5C96-4787-B00B-58B668EB1FD2}" srcOrd="0" destOrd="0" presId="urn:microsoft.com/office/officeart/2008/layout/PictureAccentList"/>
    <dgm:cxn modelId="{CF70E1A7-8CA3-4665-A0DF-9C449257336F}" type="presParOf" srcId="{AC51255E-F052-4A92-8A0A-59799436CED6}" destId="{2F6D5DC0-8E73-4FD6-B6BD-DF9C8F94A6EA}" srcOrd="1" destOrd="0" presId="urn:microsoft.com/office/officeart/2008/layout/PictureAccentList"/>
    <dgm:cxn modelId="{6C88342A-AE33-47D2-AF53-FAAE4D80419D}" type="presParOf" srcId="{2F6D5DC0-8E73-4FD6-B6BD-DF9C8F94A6EA}" destId="{1122802E-0C02-4DF0-8C1C-27FC817E20CA}" srcOrd="0" destOrd="0" presId="urn:microsoft.com/office/officeart/2008/layout/PictureAccentList"/>
    <dgm:cxn modelId="{DC92EC1A-1147-4BE0-B8A0-793767FEFA15}" type="presParOf" srcId="{1122802E-0C02-4DF0-8C1C-27FC817E20CA}" destId="{000E7EE9-EE6B-47DE-83B6-8BF3380C168D}" srcOrd="0" destOrd="0" presId="urn:microsoft.com/office/officeart/2008/layout/PictureAccentList"/>
    <dgm:cxn modelId="{26A93D8A-05E0-40B1-B093-94E148CB1BBA}" type="presParOf" srcId="{1122802E-0C02-4DF0-8C1C-27FC817E20CA}" destId="{4196DA0A-8DB5-49D8-8B96-70F32311FCB2}" srcOrd="1" destOrd="0" presId="urn:microsoft.com/office/officeart/2008/layout/PictureAccentList"/>
    <dgm:cxn modelId="{510F67DC-2819-41F1-BBB4-58C4BC31718E}" type="presParOf" srcId="{2F6D5DC0-8E73-4FD6-B6BD-DF9C8F94A6EA}" destId="{49E863B6-5FFC-426D-A402-89FAA03A07EF}" srcOrd="1" destOrd="0" presId="urn:microsoft.com/office/officeart/2008/layout/PictureAccentList"/>
    <dgm:cxn modelId="{CF184B54-73B0-4DEF-86B1-E459E5A01CF1}" type="presParOf" srcId="{49E863B6-5FFC-426D-A402-89FAA03A07EF}" destId="{18D7BB71-7E3B-48D8-9DBD-F1A155EF193E}" srcOrd="0" destOrd="0" presId="urn:microsoft.com/office/officeart/2008/layout/PictureAccentList"/>
    <dgm:cxn modelId="{9BA4594E-4E83-4A65-B287-85A6D1F09AA1}" type="presParOf" srcId="{49E863B6-5FFC-426D-A402-89FAA03A07EF}" destId="{C97DC92E-F42D-40F9-B363-A20AC4A21A77}" srcOrd="1" destOrd="0" presId="urn:microsoft.com/office/officeart/2008/layout/PictureAccentList"/>
    <dgm:cxn modelId="{9BF9CD19-B3B6-43CD-A940-36657E40A56D}" type="presParOf" srcId="{2F6D5DC0-8E73-4FD6-B6BD-DF9C8F94A6EA}" destId="{42629FAD-EACF-4545-B6DB-28D61DC18E02}" srcOrd="2" destOrd="0" presId="urn:microsoft.com/office/officeart/2008/layout/PictureAccentList"/>
    <dgm:cxn modelId="{045C700C-56B2-425E-AD23-21E28B05069B}" type="presParOf" srcId="{42629FAD-EACF-4545-B6DB-28D61DC18E02}" destId="{F82DC386-2B9C-479E-B734-A39D33FA8FD6}" srcOrd="0" destOrd="0" presId="urn:microsoft.com/office/officeart/2008/layout/PictureAccentList"/>
    <dgm:cxn modelId="{EA3B9A93-DA81-412D-8A46-54085D775EA6}" type="presParOf" srcId="{42629FAD-EACF-4545-B6DB-28D61DC18E02}" destId="{B96EA668-162B-456F-9E5C-E5ADCDD0C78C}" srcOrd="1" destOrd="0" presId="urn:microsoft.com/office/officeart/2008/layout/PictureAccentList"/>
    <dgm:cxn modelId="{FAA448A2-3251-415D-B20F-D6FEAF36939B}" type="presParOf" srcId="{2F6D5DC0-8E73-4FD6-B6BD-DF9C8F94A6EA}" destId="{68B9E4E5-4DF9-4AB7-A63C-58E07C30E08B}" srcOrd="3" destOrd="0" presId="urn:microsoft.com/office/officeart/2008/layout/PictureAccentList"/>
    <dgm:cxn modelId="{237E806D-C236-4EBD-AE53-C2772F0F5321}" type="presParOf" srcId="{68B9E4E5-4DF9-4AB7-A63C-58E07C30E08B}" destId="{0496E036-7EEF-4C47-B985-1723DFF56289}" srcOrd="0" destOrd="0" presId="urn:microsoft.com/office/officeart/2008/layout/PictureAccentList"/>
    <dgm:cxn modelId="{E00A8E79-7C3C-4963-BB34-3A731FFAA026}" type="presParOf" srcId="{68B9E4E5-4DF9-4AB7-A63C-58E07C30E08B}" destId="{9D9160D5-30F8-47DD-84DB-7271186AD7A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FA1194-7331-44CE-A513-0F4405189DA6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1" csCatId="colorful" phldr="1"/>
      <dgm:spPr/>
    </dgm:pt>
    <dgm:pt modelId="{4AAFE99B-8E7C-496C-AE91-F71CD47F9384}">
      <dgm:prSet phldrT="[Text]" custT="1"/>
      <dgm:spPr/>
      <dgm:t>
        <a:bodyPr/>
        <a:lstStyle/>
        <a:p>
          <a:r>
            <a:rPr lang="en-US" sz="2400" dirty="0" smtClean="0"/>
            <a:t>Discharge Planning Checklist</a:t>
          </a:r>
          <a:endParaRPr lang="en-US" sz="2400" dirty="0"/>
        </a:p>
      </dgm:t>
    </dgm:pt>
    <dgm:pt modelId="{21D92429-BE81-49E8-B529-A593EDFC4BFC}" type="parTrans" cxnId="{49518E96-E1C0-4EA9-83F6-97EC4310CA97}">
      <dgm:prSet/>
      <dgm:spPr/>
      <dgm:t>
        <a:bodyPr/>
        <a:lstStyle/>
        <a:p>
          <a:endParaRPr lang="en-US" sz="1200"/>
        </a:p>
      </dgm:t>
    </dgm:pt>
    <dgm:pt modelId="{29D3667B-D36D-40C2-80DE-A4AB2E35E147}" type="sibTrans" cxnId="{49518E96-E1C0-4EA9-83F6-97EC4310CA97}">
      <dgm:prSet/>
      <dgm:spPr/>
      <dgm:t>
        <a:bodyPr/>
        <a:lstStyle/>
        <a:p>
          <a:endParaRPr lang="en-US" sz="1200"/>
        </a:p>
      </dgm:t>
    </dgm:pt>
    <dgm:pt modelId="{F2B2AF2F-B88C-4ACD-B7E9-196B54D644F2}">
      <dgm:prSet phldrT="[Text]" custT="1"/>
      <dgm:spPr/>
      <dgm:t>
        <a:bodyPr/>
        <a:lstStyle/>
        <a:p>
          <a:r>
            <a:rPr lang="en-US" sz="2400" dirty="0" smtClean="0"/>
            <a:t>Teach-back Method</a:t>
          </a:r>
          <a:endParaRPr lang="en-US" sz="2400" dirty="0"/>
        </a:p>
      </dgm:t>
    </dgm:pt>
    <dgm:pt modelId="{99D2B32A-A2DC-489A-99EE-8133FACBDD45}" type="parTrans" cxnId="{88B3BBFD-2A34-49DD-9074-9ADA7C8847D8}">
      <dgm:prSet/>
      <dgm:spPr/>
      <dgm:t>
        <a:bodyPr/>
        <a:lstStyle/>
        <a:p>
          <a:endParaRPr lang="en-US" sz="1200"/>
        </a:p>
      </dgm:t>
    </dgm:pt>
    <dgm:pt modelId="{16D4FD44-B63E-492E-A7B6-14CBD0F61373}" type="sibTrans" cxnId="{88B3BBFD-2A34-49DD-9074-9ADA7C8847D8}">
      <dgm:prSet/>
      <dgm:spPr/>
      <dgm:t>
        <a:bodyPr/>
        <a:lstStyle/>
        <a:p>
          <a:endParaRPr lang="en-US" sz="1200"/>
        </a:p>
      </dgm:t>
    </dgm:pt>
    <dgm:pt modelId="{CA538993-2938-4196-B289-8FE99FB6C56D}">
      <dgm:prSet phldrT="[Text]" custT="1"/>
      <dgm:spPr/>
      <dgm:t>
        <a:bodyPr/>
        <a:lstStyle/>
        <a:p>
          <a:r>
            <a:rPr lang="en-US" sz="2400" dirty="0" smtClean="0"/>
            <a:t>Follow-up Phone Call</a:t>
          </a:r>
          <a:endParaRPr lang="en-US" sz="2400" dirty="0"/>
        </a:p>
      </dgm:t>
    </dgm:pt>
    <dgm:pt modelId="{5DF2AB93-27C0-4DBF-A4D2-B2971A0DC680}" type="parTrans" cxnId="{970F7A22-36BC-4016-9CDC-4CAEFCBDC86A}">
      <dgm:prSet/>
      <dgm:spPr/>
      <dgm:t>
        <a:bodyPr/>
        <a:lstStyle/>
        <a:p>
          <a:endParaRPr lang="en-US" sz="1200"/>
        </a:p>
      </dgm:t>
    </dgm:pt>
    <dgm:pt modelId="{CE7CF094-E6BF-42F9-9EF4-599E2C57D283}" type="sibTrans" cxnId="{970F7A22-36BC-4016-9CDC-4CAEFCBDC86A}">
      <dgm:prSet/>
      <dgm:spPr/>
      <dgm:t>
        <a:bodyPr/>
        <a:lstStyle/>
        <a:p>
          <a:endParaRPr lang="en-US" sz="1200"/>
        </a:p>
      </dgm:t>
    </dgm:pt>
    <dgm:pt modelId="{A8A3FCEE-76A7-44F3-A78B-5574B6DD4DD0}" type="pres">
      <dgm:prSet presAssocID="{20FA1194-7331-44CE-A513-0F4405189DA6}" presName="linearFlow" presStyleCnt="0">
        <dgm:presLayoutVars>
          <dgm:dir/>
          <dgm:resizeHandles val="exact"/>
        </dgm:presLayoutVars>
      </dgm:prSet>
      <dgm:spPr/>
    </dgm:pt>
    <dgm:pt modelId="{86490A07-4D31-449D-990E-DAB88C4EBFA8}" type="pres">
      <dgm:prSet presAssocID="{4AAFE99B-8E7C-496C-AE91-F71CD47F9384}" presName="comp" presStyleCnt="0"/>
      <dgm:spPr/>
    </dgm:pt>
    <dgm:pt modelId="{1FC7EA49-19AE-455E-87D9-6342590906F3}" type="pres">
      <dgm:prSet presAssocID="{4AAFE99B-8E7C-496C-AE91-F71CD47F9384}" presName="rect2" presStyleLbl="node1" presStyleIdx="0" presStyleCnt="3" custScaleX="129701" custLinFactNeighborX="9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A7139E-13BB-4D1E-92CB-7F22EE36AA4A}" type="pres">
      <dgm:prSet presAssocID="{4AAFE99B-8E7C-496C-AE91-F71CD47F9384}" presName="rect1" presStyleLbl="lnNode1" presStyleIdx="0" presStyleCnt="3" custLinFactNeighborX="-30352" custLinFactNeighborY="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CA12918C-CD42-4530-8B2A-3430B40401ED}" type="pres">
      <dgm:prSet presAssocID="{29D3667B-D36D-40C2-80DE-A4AB2E35E147}" presName="sibTrans" presStyleCnt="0"/>
      <dgm:spPr/>
    </dgm:pt>
    <dgm:pt modelId="{BE7AE241-15AC-499A-8B9F-75FDA9D6A952}" type="pres">
      <dgm:prSet presAssocID="{F2B2AF2F-B88C-4ACD-B7E9-196B54D644F2}" presName="comp" presStyleCnt="0"/>
      <dgm:spPr/>
    </dgm:pt>
    <dgm:pt modelId="{89AC61C7-6BC6-46FA-9F5D-9C6437E5826B}" type="pres">
      <dgm:prSet presAssocID="{F2B2AF2F-B88C-4ACD-B7E9-196B54D644F2}" presName="rect2" presStyleLbl="node1" presStyleIdx="1" presStyleCnt="3" custScaleX="108207" custLinFactNeighborX="-13916" custLinFactNeighborY="-100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00AE45-84E4-4235-8155-F02E867775FF}" type="pres">
      <dgm:prSet presAssocID="{F2B2AF2F-B88C-4ACD-B7E9-196B54D644F2}" presName="rect1" presStyleLbl="lnNode1" presStyleIdx="1" presStyleCnt="3" custScaleX="139761" custLinFactNeighborX="2022" custLinFactNeighborY="-935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DA734158-C848-44FF-A6B5-A6328C27B93D}" type="pres">
      <dgm:prSet presAssocID="{16D4FD44-B63E-492E-A7B6-14CBD0F61373}" presName="sibTrans" presStyleCnt="0"/>
      <dgm:spPr/>
    </dgm:pt>
    <dgm:pt modelId="{80DC80D2-54B0-4E17-8DD1-37F84D7B850E}" type="pres">
      <dgm:prSet presAssocID="{CA538993-2938-4196-B289-8FE99FB6C56D}" presName="comp" presStyleCnt="0"/>
      <dgm:spPr/>
    </dgm:pt>
    <dgm:pt modelId="{7AA594F6-537C-41E3-9625-EBAA1E0E6C10}" type="pres">
      <dgm:prSet presAssocID="{CA538993-2938-4196-B289-8FE99FB6C56D}" presName="rect2" presStyleLbl="node1" presStyleIdx="2" presStyleCnt="3" custScaleX="125905" custLinFactNeighborX="906" custLinFactNeighborY="-196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B9CBA1-D749-4B44-A3AC-EEB8BB416016}" type="pres">
      <dgm:prSet presAssocID="{CA538993-2938-4196-B289-8FE99FB6C56D}" presName="rect1" presStyleLbl="lnNode1" presStyleIdx="2" presStyleCnt="3" custLinFactNeighborX="-30351" custLinFactNeighborY="-1967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</dgm:ptLst>
  <dgm:cxnLst>
    <dgm:cxn modelId="{970F7A22-36BC-4016-9CDC-4CAEFCBDC86A}" srcId="{20FA1194-7331-44CE-A513-0F4405189DA6}" destId="{CA538993-2938-4196-B289-8FE99FB6C56D}" srcOrd="2" destOrd="0" parTransId="{5DF2AB93-27C0-4DBF-A4D2-B2971A0DC680}" sibTransId="{CE7CF094-E6BF-42F9-9EF4-599E2C57D283}"/>
    <dgm:cxn modelId="{ACA32E07-E168-40F4-8873-FB6AA80FF928}" type="presOf" srcId="{F2B2AF2F-B88C-4ACD-B7E9-196B54D644F2}" destId="{89AC61C7-6BC6-46FA-9F5D-9C6437E5826B}" srcOrd="0" destOrd="0" presId="urn:microsoft.com/office/officeart/2008/layout/AlternatingPictureBlocks"/>
    <dgm:cxn modelId="{212BF7F0-083B-453E-86C7-766E12A38D08}" type="presOf" srcId="{4AAFE99B-8E7C-496C-AE91-F71CD47F9384}" destId="{1FC7EA49-19AE-455E-87D9-6342590906F3}" srcOrd="0" destOrd="0" presId="urn:microsoft.com/office/officeart/2008/layout/AlternatingPictureBlocks"/>
    <dgm:cxn modelId="{88B3BBFD-2A34-49DD-9074-9ADA7C8847D8}" srcId="{20FA1194-7331-44CE-A513-0F4405189DA6}" destId="{F2B2AF2F-B88C-4ACD-B7E9-196B54D644F2}" srcOrd="1" destOrd="0" parTransId="{99D2B32A-A2DC-489A-99EE-8133FACBDD45}" sibTransId="{16D4FD44-B63E-492E-A7B6-14CBD0F61373}"/>
    <dgm:cxn modelId="{85E2DA15-5C87-408B-909E-9997DEBF0319}" type="presOf" srcId="{CA538993-2938-4196-B289-8FE99FB6C56D}" destId="{7AA594F6-537C-41E3-9625-EBAA1E0E6C10}" srcOrd="0" destOrd="0" presId="urn:microsoft.com/office/officeart/2008/layout/AlternatingPictureBlocks"/>
    <dgm:cxn modelId="{2F5633CA-675B-4175-8CC3-C6C3FC1EA764}" type="presOf" srcId="{20FA1194-7331-44CE-A513-0F4405189DA6}" destId="{A8A3FCEE-76A7-44F3-A78B-5574B6DD4DD0}" srcOrd="0" destOrd="0" presId="urn:microsoft.com/office/officeart/2008/layout/AlternatingPictureBlocks"/>
    <dgm:cxn modelId="{49518E96-E1C0-4EA9-83F6-97EC4310CA97}" srcId="{20FA1194-7331-44CE-A513-0F4405189DA6}" destId="{4AAFE99B-8E7C-496C-AE91-F71CD47F9384}" srcOrd="0" destOrd="0" parTransId="{21D92429-BE81-49E8-B529-A593EDFC4BFC}" sibTransId="{29D3667B-D36D-40C2-80DE-A4AB2E35E147}"/>
    <dgm:cxn modelId="{2897214A-3A38-4AE6-A6CD-FEE41D78375D}" type="presParOf" srcId="{A8A3FCEE-76A7-44F3-A78B-5574B6DD4DD0}" destId="{86490A07-4D31-449D-990E-DAB88C4EBFA8}" srcOrd="0" destOrd="0" presId="urn:microsoft.com/office/officeart/2008/layout/AlternatingPictureBlocks"/>
    <dgm:cxn modelId="{B7638CD1-B5E3-47C0-9D06-1C652548EE01}" type="presParOf" srcId="{86490A07-4D31-449D-990E-DAB88C4EBFA8}" destId="{1FC7EA49-19AE-455E-87D9-6342590906F3}" srcOrd="0" destOrd="0" presId="urn:microsoft.com/office/officeart/2008/layout/AlternatingPictureBlocks"/>
    <dgm:cxn modelId="{8B270FC9-42A1-4884-BE8B-B8B16FDB597D}" type="presParOf" srcId="{86490A07-4D31-449D-990E-DAB88C4EBFA8}" destId="{FCA7139E-13BB-4D1E-92CB-7F22EE36AA4A}" srcOrd="1" destOrd="0" presId="urn:microsoft.com/office/officeart/2008/layout/AlternatingPictureBlocks"/>
    <dgm:cxn modelId="{02C5DF04-5EEE-4836-BB5C-31EDAF828DC9}" type="presParOf" srcId="{A8A3FCEE-76A7-44F3-A78B-5574B6DD4DD0}" destId="{CA12918C-CD42-4530-8B2A-3430B40401ED}" srcOrd="1" destOrd="0" presId="urn:microsoft.com/office/officeart/2008/layout/AlternatingPictureBlocks"/>
    <dgm:cxn modelId="{1DA4E267-94FD-4F8B-8F20-861800E0EC9F}" type="presParOf" srcId="{A8A3FCEE-76A7-44F3-A78B-5574B6DD4DD0}" destId="{BE7AE241-15AC-499A-8B9F-75FDA9D6A952}" srcOrd="2" destOrd="0" presId="urn:microsoft.com/office/officeart/2008/layout/AlternatingPictureBlocks"/>
    <dgm:cxn modelId="{9C1D9BA5-1ECA-4E47-971D-E7F696C8FF6D}" type="presParOf" srcId="{BE7AE241-15AC-499A-8B9F-75FDA9D6A952}" destId="{89AC61C7-6BC6-46FA-9F5D-9C6437E5826B}" srcOrd="0" destOrd="0" presId="urn:microsoft.com/office/officeart/2008/layout/AlternatingPictureBlocks"/>
    <dgm:cxn modelId="{08194488-3402-41A6-9F9C-0D26937100E6}" type="presParOf" srcId="{BE7AE241-15AC-499A-8B9F-75FDA9D6A952}" destId="{E500AE45-84E4-4235-8155-F02E867775FF}" srcOrd="1" destOrd="0" presId="urn:microsoft.com/office/officeart/2008/layout/AlternatingPictureBlocks"/>
    <dgm:cxn modelId="{8F3E591B-92EB-409C-8858-BE99AF9A2DC3}" type="presParOf" srcId="{A8A3FCEE-76A7-44F3-A78B-5574B6DD4DD0}" destId="{DA734158-C848-44FF-A6B5-A6328C27B93D}" srcOrd="3" destOrd="0" presId="urn:microsoft.com/office/officeart/2008/layout/AlternatingPictureBlocks"/>
    <dgm:cxn modelId="{72659B6D-BA2F-47E2-AF05-49CF0447683A}" type="presParOf" srcId="{A8A3FCEE-76A7-44F3-A78B-5574B6DD4DD0}" destId="{80DC80D2-54B0-4E17-8DD1-37F84D7B850E}" srcOrd="4" destOrd="0" presId="urn:microsoft.com/office/officeart/2008/layout/AlternatingPictureBlocks"/>
    <dgm:cxn modelId="{F4813BAB-C553-478F-9AEB-BE33076A32A2}" type="presParOf" srcId="{80DC80D2-54B0-4E17-8DD1-37F84D7B850E}" destId="{7AA594F6-537C-41E3-9625-EBAA1E0E6C10}" srcOrd="0" destOrd="0" presId="urn:microsoft.com/office/officeart/2008/layout/AlternatingPictureBlocks"/>
    <dgm:cxn modelId="{71B65143-32AE-4C72-991C-A2FD4C82D530}" type="presParOf" srcId="{80DC80D2-54B0-4E17-8DD1-37F84D7B850E}" destId="{ABB9CBA1-D749-4B44-A3AC-EEB8BB416016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97AAA4-E0EF-48BA-8DD1-31E07019B82F}" type="doc">
      <dgm:prSet loTypeId="urn:microsoft.com/office/officeart/2008/layout/PictureAccentList" loCatId="pictur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7CA559A-2168-4717-ADD7-81FC43F4EBEE}">
      <dgm:prSet phldrT="[Text]" custT="1"/>
      <dgm:spPr/>
      <dgm:t>
        <a:bodyPr/>
        <a:lstStyle/>
        <a:p>
          <a:r>
            <a:rPr lang="en-US" sz="2400" dirty="0" smtClean="0"/>
            <a:t>On the Floor</a:t>
          </a:r>
        </a:p>
      </dgm:t>
    </dgm:pt>
    <dgm:pt modelId="{FAB8606E-7C59-4DD0-B743-E3F991E7288A}" type="parTrans" cxnId="{63335189-8A4D-43D5-979A-41714FF4B90C}">
      <dgm:prSet/>
      <dgm:spPr/>
      <dgm:t>
        <a:bodyPr/>
        <a:lstStyle/>
        <a:p>
          <a:endParaRPr lang="en-US"/>
        </a:p>
      </dgm:t>
    </dgm:pt>
    <dgm:pt modelId="{93908B00-106C-4903-A4F4-30286CE638AB}" type="sibTrans" cxnId="{63335189-8A4D-43D5-979A-41714FF4B90C}">
      <dgm:prSet/>
      <dgm:spPr/>
      <dgm:t>
        <a:bodyPr/>
        <a:lstStyle/>
        <a:p>
          <a:endParaRPr lang="en-US"/>
        </a:p>
      </dgm:t>
    </dgm:pt>
    <dgm:pt modelId="{51521CEE-5774-443F-896D-0C7D38BFE8D1}">
      <dgm:prSet phldrT="[Text]"/>
      <dgm:spPr/>
      <dgm:t>
        <a:bodyPr/>
        <a:lstStyle/>
        <a:p>
          <a:r>
            <a:rPr lang="en-US" dirty="0" smtClean="0"/>
            <a:t>DPC given on admission</a:t>
          </a:r>
          <a:endParaRPr lang="en-US" dirty="0"/>
        </a:p>
      </dgm:t>
    </dgm:pt>
    <dgm:pt modelId="{21726A93-A31A-4AD5-9B08-072C2F4E41BD}" type="parTrans" cxnId="{96605D15-244C-41C1-952C-CC171554A1B2}">
      <dgm:prSet/>
      <dgm:spPr/>
      <dgm:t>
        <a:bodyPr/>
        <a:lstStyle/>
        <a:p>
          <a:endParaRPr lang="en-US"/>
        </a:p>
      </dgm:t>
    </dgm:pt>
    <dgm:pt modelId="{F97BF76D-FC94-4B7E-9B31-4AF6BB5D8A72}" type="sibTrans" cxnId="{96605D15-244C-41C1-952C-CC171554A1B2}">
      <dgm:prSet/>
      <dgm:spPr/>
      <dgm:t>
        <a:bodyPr/>
        <a:lstStyle/>
        <a:p>
          <a:endParaRPr lang="en-US"/>
        </a:p>
      </dgm:t>
    </dgm:pt>
    <dgm:pt modelId="{E1E2C991-ECB8-4AF5-957A-DDDA4244F35E}">
      <dgm:prSet phldrT="[Text]"/>
      <dgm:spPr/>
      <dgm:t>
        <a:bodyPr/>
        <a:lstStyle/>
        <a:p>
          <a:r>
            <a:rPr lang="en-US" dirty="0" smtClean="0"/>
            <a:t>Utilize DPC throughout hospitalization</a:t>
          </a:r>
          <a:endParaRPr lang="en-US" dirty="0"/>
        </a:p>
      </dgm:t>
    </dgm:pt>
    <dgm:pt modelId="{A489C56C-6FEC-4EF2-B025-5598AAEBE2ED}" type="parTrans" cxnId="{0401809E-E623-4A6F-B4F4-52E44615FF33}">
      <dgm:prSet/>
      <dgm:spPr/>
      <dgm:t>
        <a:bodyPr/>
        <a:lstStyle/>
        <a:p>
          <a:endParaRPr lang="en-US"/>
        </a:p>
      </dgm:t>
    </dgm:pt>
    <dgm:pt modelId="{209F3FB7-6742-498A-BDE4-8DD4C2694F7F}" type="sibTrans" cxnId="{0401809E-E623-4A6F-B4F4-52E44615FF33}">
      <dgm:prSet/>
      <dgm:spPr/>
      <dgm:t>
        <a:bodyPr/>
        <a:lstStyle/>
        <a:p>
          <a:endParaRPr lang="en-US"/>
        </a:p>
      </dgm:t>
    </dgm:pt>
    <dgm:pt modelId="{676888EC-2E22-46AB-9C75-1D331AA22127}">
      <dgm:prSet phldrT="[Text]"/>
      <dgm:spPr/>
      <dgm:t>
        <a:bodyPr/>
        <a:lstStyle/>
        <a:p>
          <a:r>
            <a:rPr lang="en-US" dirty="0" smtClean="0"/>
            <a:t>Nurses reiterate teach-back </a:t>
          </a:r>
          <a:endParaRPr lang="en-US" dirty="0"/>
        </a:p>
      </dgm:t>
    </dgm:pt>
    <dgm:pt modelId="{B4E0EF49-5046-40BE-BB6C-3A4ACFD87138}" type="parTrans" cxnId="{996BBCD1-EB9A-4038-9CD9-A2B0D411DB34}">
      <dgm:prSet/>
      <dgm:spPr/>
      <dgm:t>
        <a:bodyPr/>
        <a:lstStyle/>
        <a:p>
          <a:endParaRPr lang="en-US"/>
        </a:p>
      </dgm:t>
    </dgm:pt>
    <dgm:pt modelId="{29E56A81-2445-4F4C-BA55-62899B42B236}" type="sibTrans" cxnId="{996BBCD1-EB9A-4038-9CD9-A2B0D411DB34}">
      <dgm:prSet/>
      <dgm:spPr/>
      <dgm:t>
        <a:bodyPr/>
        <a:lstStyle/>
        <a:p>
          <a:endParaRPr lang="en-US"/>
        </a:p>
      </dgm:t>
    </dgm:pt>
    <dgm:pt modelId="{F35AA86F-7471-493C-B5F6-C5F30D41E799}">
      <dgm:prSet phldrT="[Text]"/>
      <dgm:spPr/>
      <dgm:t>
        <a:bodyPr/>
        <a:lstStyle/>
        <a:p>
          <a:r>
            <a:rPr lang="en-US" dirty="0" smtClean="0"/>
            <a:t>Improved patient “readiness for discharge”</a:t>
          </a:r>
          <a:endParaRPr lang="en-US" dirty="0"/>
        </a:p>
      </dgm:t>
    </dgm:pt>
    <dgm:pt modelId="{66C5C365-BABE-46F6-BEAF-6F1485BF8059}" type="parTrans" cxnId="{88EAE189-2EDB-4136-90AE-5EFFA02A68F6}">
      <dgm:prSet/>
      <dgm:spPr/>
      <dgm:t>
        <a:bodyPr/>
        <a:lstStyle/>
        <a:p>
          <a:endParaRPr lang="en-US"/>
        </a:p>
      </dgm:t>
    </dgm:pt>
    <dgm:pt modelId="{9078C08F-098C-43B5-9DB1-540FDB55FC0F}" type="sibTrans" cxnId="{88EAE189-2EDB-4136-90AE-5EFFA02A68F6}">
      <dgm:prSet/>
      <dgm:spPr/>
      <dgm:t>
        <a:bodyPr/>
        <a:lstStyle/>
        <a:p>
          <a:endParaRPr lang="en-US"/>
        </a:p>
      </dgm:t>
    </dgm:pt>
    <dgm:pt modelId="{CE8B8632-3C46-4DF8-BDAF-D8F2EA3F1DDB}" type="pres">
      <dgm:prSet presAssocID="{BF97AAA4-E0EF-48BA-8DD1-31E07019B82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C51255E-F052-4A92-8A0A-59799436CED6}" type="pres">
      <dgm:prSet presAssocID="{B7CA559A-2168-4717-ADD7-81FC43F4EBEE}" presName="root" presStyleCnt="0">
        <dgm:presLayoutVars>
          <dgm:chMax/>
          <dgm:chPref val="4"/>
        </dgm:presLayoutVars>
      </dgm:prSet>
      <dgm:spPr/>
    </dgm:pt>
    <dgm:pt modelId="{8D8CE404-91D3-4E5E-AC90-2EA0810FECEA}" type="pres">
      <dgm:prSet presAssocID="{B7CA559A-2168-4717-ADD7-81FC43F4EBEE}" presName="rootComposite" presStyleCnt="0">
        <dgm:presLayoutVars/>
      </dgm:prSet>
      <dgm:spPr/>
    </dgm:pt>
    <dgm:pt modelId="{D4224CEB-5C96-4787-B00B-58B668EB1FD2}" type="pres">
      <dgm:prSet presAssocID="{B7CA559A-2168-4717-ADD7-81FC43F4EBEE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2F6D5DC0-8E73-4FD6-B6BD-DF9C8F94A6EA}" type="pres">
      <dgm:prSet presAssocID="{B7CA559A-2168-4717-ADD7-81FC43F4EBEE}" presName="childShape" presStyleCnt="0">
        <dgm:presLayoutVars>
          <dgm:chMax val="0"/>
          <dgm:chPref val="0"/>
        </dgm:presLayoutVars>
      </dgm:prSet>
      <dgm:spPr/>
    </dgm:pt>
    <dgm:pt modelId="{1122802E-0C02-4DF0-8C1C-27FC817E20CA}" type="pres">
      <dgm:prSet presAssocID="{51521CEE-5774-443F-896D-0C7D38BFE8D1}" presName="childComposite" presStyleCnt="0">
        <dgm:presLayoutVars>
          <dgm:chMax val="0"/>
          <dgm:chPref val="0"/>
        </dgm:presLayoutVars>
      </dgm:prSet>
      <dgm:spPr/>
    </dgm:pt>
    <dgm:pt modelId="{000E7EE9-EE6B-47DE-83B6-8BF3380C168D}" type="pres">
      <dgm:prSet presAssocID="{51521CEE-5774-443F-896D-0C7D38BFE8D1}" presName="Image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>
          <a:solidFill>
            <a:srgbClr val="865640"/>
          </a:solidFill>
        </a:ln>
      </dgm:spPr>
      <dgm:t>
        <a:bodyPr/>
        <a:lstStyle/>
        <a:p>
          <a:endParaRPr lang="en-US"/>
        </a:p>
      </dgm:t>
    </dgm:pt>
    <dgm:pt modelId="{4196DA0A-8DB5-49D8-8B96-70F32311FCB2}" type="pres">
      <dgm:prSet presAssocID="{51521CEE-5774-443F-896D-0C7D38BFE8D1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E863B6-5FFC-426D-A402-89FAA03A07EF}" type="pres">
      <dgm:prSet presAssocID="{E1E2C991-ECB8-4AF5-957A-DDDA4244F35E}" presName="childComposite" presStyleCnt="0">
        <dgm:presLayoutVars>
          <dgm:chMax val="0"/>
          <dgm:chPref val="0"/>
        </dgm:presLayoutVars>
      </dgm:prSet>
      <dgm:spPr/>
    </dgm:pt>
    <dgm:pt modelId="{18D7BB71-7E3B-48D8-9DBD-F1A155EF193E}" type="pres">
      <dgm:prSet presAssocID="{E1E2C991-ECB8-4AF5-957A-DDDA4244F35E}" presName="Image" presStyleLbl="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8575">
          <a:solidFill>
            <a:srgbClr val="8D6547"/>
          </a:solidFill>
        </a:ln>
      </dgm:spPr>
      <dgm:t>
        <a:bodyPr/>
        <a:lstStyle/>
        <a:p>
          <a:endParaRPr lang="en-US"/>
        </a:p>
      </dgm:t>
    </dgm:pt>
    <dgm:pt modelId="{C97DC92E-F42D-40F9-B363-A20AC4A21A77}" type="pres">
      <dgm:prSet presAssocID="{E1E2C991-ECB8-4AF5-957A-DDDA4244F35E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29FAD-EACF-4545-B6DB-28D61DC18E02}" type="pres">
      <dgm:prSet presAssocID="{676888EC-2E22-46AB-9C75-1D331AA22127}" presName="childComposite" presStyleCnt="0">
        <dgm:presLayoutVars>
          <dgm:chMax val="0"/>
          <dgm:chPref val="0"/>
        </dgm:presLayoutVars>
      </dgm:prSet>
      <dgm:spPr/>
    </dgm:pt>
    <dgm:pt modelId="{F82DC386-2B9C-479E-B734-A39D33FA8FD6}" type="pres">
      <dgm:prSet presAssocID="{676888EC-2E22-46AB-9C75-1D331AA22127}" presName="Image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28575">
          <a:solidFill>
            <a:srgbClr val="94744F"/>
          </a:solidFill>
        </a:ln>
      </dgm:spPr>
      <dgm:t>
        <a:bodyPr/>
        <a:lstStyle/>
        <a:p>
          <a:endParaRPr lang="en-US"/>
        </a:p>
      </dgm:t>
    </dgm:pt>
    <dgm:pt modelId="{B96EA668-162B-456F-9E5C-E5ADCDD0C78C}" type="pres">
      <dgm:prSet presAssocID="{676888EC-2E22-46AB-9C75-1D331AA22127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B9E4E5-4DF9-4AB7-A63C-58E07C30E08B}" type="pres">
      <dgm:prSet presAssocID="{F35AA86F-7471-493C-B5F6-C5F30D41E799}" presName="childComposite" presStyleCnt="0">
        <dgm:presLayoutVars>
          <dgm:chMax val="0"/>
          <dgm:chPref val="0"/>
        </dgm:presLayoutVars>
      </dgm:prSet>
      <dgm:spPr/>
    </dgm:pt>
    <dgm:pt modelId="{0496E036-7EEF-4C47-B985-1723DFF56289}" type="pres">
      <dgm:prSet presAssocID="{F35AA86F-7471-493C-B5F6-C5F30D41E799}" presName="Image" presStyleLbl="nod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8575">
          <a:solidFill>
            <a:srgbClr val="9B8357"/>
          </a:solidFill>
        </a:ln>
      </dgm:spPr>
      <dgm:t>
        <a:bodyPr/>
        <a:lstStyle/>
        <a:p>
          <a:endParaRPr lang="en-US"/>
        </a:p>
      </dgm:t>
    </dgm:pt>
    <dgm:pt modelId="{9D9160D5-30F8-47DD-84DB-7271186AD7AF}" type="pres">
      <dgm:prSet presAssocID="{F35AA86F-7471-493C-B5F6-C5F30D41E799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BC45DB-5B7A-4153-AC7E-3EBCD02E4660}" type="presOf" srcId="{E1E2C991-ECB8-4AF5-957A-DDDA4244F35E}" destId="{C97DC92E-F42D-40F9-B363-A20AC4A21A77}" srcOrd="0" destOrd="0" presId="urn:microsoft.com/office/officeart/2008/layout/PictureAccentList"/>
    <dgm:cxn modelId="{0401809E-E623-4A6F-B4F4-52E44615FF33}" srcId="{B7CA559A-2168-4717-ADD7-81FC43F4EBEE}" destId="{E1E2C991-ECB8-4AF5-957A-DDDA4244F35E}" srcOrd="1" destOrd="0" parTransId="{A489C56C-6FEC-4EF2-B025-5598AAEBE2ED}" sibTransId="{209F3FB7-6742-498A-BDE4-8DD4C2694F7F}"/>
    <dgm:cxn modelId="{88EAE189-2EDB-4136-90AE-5EFFA02A68F6}" srcId="{B7CA559A-2168-4717-ADD7-81FC43F4EBEE}" destId="{F35AA86F-7471-493C-B5F6-C5F30D41E799}" srcOrd="3" destOrd="0" parTransId="{66C5C365-BABE-46F6-BEAF-6F1485BF8059}" sibTransId="{9078C08F-098C-43B5-9DB1-540FDB55FC0F}"/>
    <dgm:cxn modelId="{96605D15-244C-41C1-952C-CC171554A1B2}" srcId="{B7CA559A-2168-4717-ADD7-81FC43F4EBEE}" destId="{51521CEE-5774-443F-896D-0C7D38BFE8D1}" srcOrd="0" destOrd="0" parTransId="{21726A93-A31A-4AD5-9B08-072C2F4E41BD}" sibTransId="{F97BF76D-FC94-4B7E-9B31-4AF6BB5D8A72}"/>
    <dgm:cxn modelId="{08412CAA-D34B-4AFF-BD04-61BA599E6C97}" type="presOf" srcId="{B7CA559A-2168-4717-ADD7-81FC43F4EBEE}" destId="{D4224CEB-5C96-4787-B00B-58B668EB1FD2}" srcOrd="0" destOrd="0" presId="urn:microsoft.com/office/officeart/2008/layout/PictureAccentList"/>
    <dgm:cxn modelId="{1066E547-12B1-41A2-9E99-42A092144BDB}" type="presOf" srcId="{BF97AAA4-E0EF-48BA-8DD1-31E07019B82F}" destId="{CE8B8632-3C46-4DF8-BDAF-D8F2EA3F1DDB}" srcOrd="0" destOrd="0" presId="urn:microsoft.com/office/officeart/2008/layout/PictureAccentList"/>
    <dgm:cxn modelId="{9AC27398-F7EA-4168-A7AE-1692AC51E569}" type="presOf" srcId="{676888EC-2E22-46AB-9C75-1D331AA22127}" destId="{B96EA668-162B-456F-9E5C-E5ADCDD0C78C}" srcOrd="0" destOrd="0" presId="urn:microsoft.com/office/officeart/2008/layout/PictureAccentList"/>
    <dgm:cxn modelId="{996BBCD1-EB9A-4038-9CD9-A2B0D411DB34}" srcId="{B7CA559A-2168-4717-ADD7-81FC43F4EBEE}" destId="{676888EC-2E22-46AB-9C75-1D331AA22127}" srcOrd="2" destOrd="0" parTransId="{B4E0EF49-5046-40BE-BB6C-3A4ACFD87138}" sibTransId="{29E56A81-2445-4F4C-BA55-62899B42B236}"/>
    <dgm:cxn modelId="{7DF84EC2-7274-496B-9C38-A549E653798A}" type="presOf" srcId="{51521CEE-5774-443F-896D-0C7D38BFE8D1}" destId="{4196DA0A-8DB5-49D8-8B96-70F32311FCB2}" srcOrd="0" destOrd="0" presId="urn:microsoft.com/office/officeart/2008/layout/PictureAccentList"/>
    <dgm:cxn modelId="{63335189-8A4D-43D5-979A-41714FF4B90C}" srcId="{BF97AAA4-E0EF-48BA-8DD1-31E07019B82F}" destId="{B7CA559A-2168-4717-ADD7-81FC43F4EBEE}" srcOrd="0" destOrd="0" parTransId="{FAB8606E-7C59-4DD0-B743-E3F991E7288A}" sibTransId="{93908B00-106C-4903-A4F4-30286CE638AB}"/>
    <dgm:cxn modelId="{505EAF59-C091-49B0-9C3E-0B92ED24065F}" type="presOf" srcId="{F35AA86F-7471-493C-B5F6-C5F30D41E799}" destId="{9D9160D5-30F8-47DD-84DB-7271186AD7AF}" srcOrd="0" destOrd="0" presId="urn:microsoft.com/office/officeart/2008/layout/PictureAccentList"/>
    <dgm:cxn modelId="{84139D75-2EA2-4987-A78E-9B4B3F429FB9}" type="presParOf" srcId="{CE8B8632-3C46-4DF8-BDAF-D8F2EA3F1DDB}" destId="{AC51255E-F052-4A92-8A0A-59799436CED6}" srcOrd="0" destOrd="0" presId="urn:microsoft.com/office/officeart/2008/layout/PictureAccentList"/>
    <dgm:cxn modelId="{2E281F54-64E0-47F9-A5A6-1660FFAFEE0A}" type="presParOf" srcId="{AC51255E-F052-4A92-8A0A-59799436CED6}" destId="{8D8CE404-91D3-4E5E-AC90-2EA0810FECEA}" srcOrd="0" destOrd="0" presId="urn:microsoft.com/office/officeart/2008/layout/PictureAccentList"/>
    <dgm:cxn modelId="{307F3AE7-5B4C-4E09-B0BB-B801B6C8F449}" type="presParOf" srcId="{8D8CE404-91D3-4E5E-AC90-2EA0810FECEA}" destId="{D4224CEB-5C96-4787-B00B-58B668EB1FD2}" srcOrd="0" destOrd="0" presId="urn:microsoft.com/office/officeart/2008/layout/PictureAccentList"/>
    <dgm:cxn modelId="{A91AFD19-60E5-4E53-BE57-CA57E0EA18C1}" type="presParOf" srcId="{AC51255E-F052-4A92-8A0A-59799436CED6}" destId="{2F6D5DC0-8E73-4FD6-B6BD-DF9C8F94A6EA}" srcOrd="1" destOrd="0" presId="urn:microsoft.com/office/officeart/2008/layout/PictureAccentList"/>
    <dgm:cxn modelId="{02B2089F-5573-4D7E-9197-EE15D087EA39}" type="presParOf" srcId="{2F6D5DC0-8E73-4FD6-B6BD-DF9C8F94A6EA}" destId="{1122802E-0C02-4DF0-8C1C-27FC817E20CA}" srcOrd="0" destOrd="0" presId="urn:microsoft.com/office/officeart/2008/layout/PictureAccentList"/>
    <dgm:cxn modelId="{D629C01F-58A5-42E4-B37E-7BD401CB12B6}" type="presParOf" srcId="{1122802E-0C02-4DF0-8C1C-27FC817E20CA}" destId="{000E7EE9-EE6B-47DE-83B6-8BF3380C168D}" srcOrd="0" destOrd="0" presId="urn:microsoft.com/office/officeart/2008/layout/PictureAccentList"/>
    <dgm:cxn modelId="{531D0EFB-EA7D-4C5E-BC12-37140CC2ACEC}" type="presParOf" srcId="{1122802E-0C02-4DF0-8C1C-27FC817E20CA}" destId="{4196DA0A-8DB5-49D8-8B96-70F32311FCB2}" srcOrd="1" destOrd="0" presId="urn:microsoft.com/office/officeart/2008/layout/PictureAccentList"/>
    <dgm:cxn modelId="{2EB65C29-3AE9-42A7-A96B-527257816992}" type="presParOf" srcId="{2F6D5DC0-8E73-4FD6-B6BD-DF9C8F94A6EA}" destId="{49E863B6-5FFC-426D-A402-89FAA03A07EF}" srcOrd="1" destOrd="0" presId="urn:microsoft.com/office/officeart/2008/layout/PictureAccentList"/>
    <dgm:cxn modelId="{5609B641-8856-4489-A201-E9335E9A499F}" type="presParOf" srcId="{49E863B6-5FFC-426D-A402-89FAA03A07EF}" destId="{18D7BB71-7E3B-48D8-9DBD-F1A155EF193E}" srcOrd="0" destOrd="0" presId="urn:microsoft.com/office/officeart/2008/layout/PictureAccentList"/>
    <dgm:cxn modelId="{DEC78A3D-1B01-45AE-B014-2C688F120EAF}" type="presParOf" srcId="{49E863B6-5FFC-426D-A402-89FAA03A07EF}" destId="{C97DC92E-F42D-40F9-B363-A20AC4A21A77}" srcOrd="1" destOrd="0" presId="urn:microsoft.com/office/officeart/2008/layout/PictureAccentList"/>
    <dgm:cxn modelId="{0F1468F7-6DD9-4288-A826-88456274D97E}" type="presParOf" srcId="{2F6D5DC0-8E73-4FD6-B6BD-DF9C8F94A6EA}" destId="{42629FAD-EACF-4545-B6DB-28D61DC18E02}" srcOrd="2" destOrd="0" presId="urn:microsoft.com/office/officeart/2008/layout/PictureAccentList"/>
    <dgm:cxn modelId="{22FA535B-D34B-4FB3-A854-23D65AD1F1CC}" type="presParOf" srcId="{42629FAD-EACF-4545-B6DB-28D61DC18E02}" destId="{F82DC386-2B9C-479E-B734-A39D33FA8FD6}" srcOrd="0" destOrd="0" presId="urn:microsoft.com/office/officeart/2008/layout/PictureAccentList"/>
    <dgm:cxn modelId="{462D1630-CD30-46D1-B326-F14A071461F3}" type="presParOf" srcId="{42629FAD-EACF-4545-B6DB-28D61DC18E02}" destId="{B96EA668-162B-456F-9E5C-E5ADCDD0C78C}" srcOrd="1" destOrd="0" presId="urn:microsoft.com/office/officeart/2008/layout/PictureAccentList"/>
    <dgm:cxn modelId="{ECD5A43C-41B9-4612-9BAC-95761ADD79B2}" type="presParOf" srcId="{2F6D5DC0-8E73-4FD6-B6BD-DF9C8F94A6EA}" destId="{68B9E4E5-4DF9-4AB7-A63C-58E07C30E08B}" srcOrd="3" destOrd="0" presId="urn:microsoft.com/office/officeart/2008/layout/PictureAccentList"/>
    <dgm:cxn modelId="{05717E6C-BC80-4A81-92C9-A50ED7B159F2}" type="presParOf" srcId="{68B9E4E5-4DF9-4AB7-A63C-58E07C30E08B}" destId="{0496E036-7EEF-4C47-B985-1723DFF56289}" srcOrd="0" destOrd="0" presId="urn:microsoft.com/office/officeart/2008/layout/PictureAccentList"/>
    <dgm:cxn modelId="{B1FD6868-6A46-4AD2-ADB0-103CF0556CE5}" type="presParOf" srcId="{68B9E4E5-4DF9-4AB7-A63C-58E07C30E08B}" destId="{9D9160D5-30F8-47DD-84DB-7271186AD7A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FA1194-7331-44CE-A513-0F4405189DA6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1" csCatId="colorful" phldr="1"/>
      <dgm:spPr/>
    </dgm:pt>
    <dgm:pt modelId="{4AAFE99B-8E7C-496C-AE91-F71CD47F9384}">
      <dgm:prSet phldrT="[Text]" custT="1"/>
      <dgm:spPr/>
      <dgm:t>
        <a:bodyPr/>
        <a:lstStyle/>
        <a:p>
          <a:r>
            <a:rPr lang="en-US" sz="2400" dirty="0" smtClean="0"/>
            <a:t>Discharge Planning Checklist</a:t>
          </a:r>
          <a:endParaRPr lang="en-US" sz="2400" dirty="0"/>
        </a:p>
      </dgm:t>
    </dgm:pt>
    <dgm:pt modelId="{21D92429-BE81-49E8-B529-A593EDFC4BFC}" type="parTrans" cxnId="{49518E96-E1C0-4EA9-83F6-97EC4310CA97}">
      <dgm:prSet/>
      <dgm:spPr/>
      <dgm:t>
        <a:bodyPr/>
        <a:lstStyle/>
        <a:p>
          <a:endParaRPr lang="en-US" sz="1200"/>
        </a:p>
      </dgm:t>
    </dgm:pt>
    <dgm:pt modelId="{29D3667B-D36D-40C2-80DE-A4AB2E35E147}" type="sibTrans" cxnId="{49518E96-E1C0-4EA9-83F6-97EC4310CA97}">
      <dgm:prSet/>
      <dgm:spPr/>
      <dgm:t>
        <a:bodyPr/>
        <a:lstStyle/>
        <a:p>
          <a:endParaRPr lang="en-US" sz="1200"/>
        </a:p>
      </dgm:t>
    </dgm:pt>
    <dgm:pt modelId="{F2B2AF2F-B88C-4ACD-B7E9-196B54D644F2}">
      <dgm:prSet phldrT="[Text]" custT="1"/>
      <dgm:spPr/>
      <dgm:t>
        <a:bodyPr/>
        <a:lstStyle/>
        <a:p>
          <a:r>
            <a:rPr lang="en-US" sz="2400" dirty="0" smtClean="0"/>
            <a:t>Teach-back Method</a:t>
          </a:r>
          <a:endParaRPr lang="en-US" sz="2400" dirty="0"/>
        </a:p>
      </dgm:t>
    </dgm:pt>
    <dgm:pt modelId="{99D2B32A-A2DC-489A-99EE-8133FACBDD45}" type="parTrans" cxnId="{88B3BBFD-2A34-49DD-9074-9ADA7C8847D8}">
      <dgm:prSet/>
      <dgm:spPr/>
      <dgm:t>
        <a:bodyPr/>
        <a:lstStyle/>
        <a:p>
          <a:endParaRPr lang="en-US" sz="1200"/>
        </a:p>
      </dgm:t>
    </dgm:pt>
    <dgm:pt modelId="{16D4FD44-B63E-492E-A7B6-14CBD0F61373}" type="sibTrans" cxnId="{88B3BBFD-2A34-49DD-9074-9ADA7C8847D8}">
      <dgm:prSet/>
      <dgm:spPr/>
      <dgm:t>
        <a:bodyPr/>
        <a:lstStyle/>
        <a:p>
          <a:endParaRPr lang="en-US" sz="1200"/>
        </a:p>
      </dgm:t>
    </dgm:pt>
    <dgm:pt modelId="{CA538993-2938-4196-B289-8FE99FB6C56D}">
      <dgm:prSet phldrT="[Text]" custT="1"/>
      <dgm:spPr/>
      <dgm:t>
        <a:bodyPr/>
        <a:lstStyle/>
        <a:p>
          <a:r>
            <a:rPr lang="en-US" sz="2400" dirty="0" smtClean="0"/>
            <a:t>Follow-up Phone Call</a:t>
          </a:r>
          <a:endParaRPr lang="en-US" sz="2400" dirty="0"/>
        </a:p>
      </dgm:t>
    </dgm:pt>
    <dgm:pt modelId="{5DF2AB93-27C0-4DBF-A4D2-B2971A0DC680}" type="parTrans" cxnId="{970F7A22-36BC-4016-9CDC-4CAEFCBDC86A}">
      <dgm:prSet/>
      <dgm:spPr/>
      <dgm:t>
        <a:bodyPr/>
        <a:lstStyle/>
        <a:p>
          <a:endParaRPr lang="en-US" sz="1200"/>
        </a:p>
      </dgm:t>
    </dgm:pt>
    <dgm:pt modelId="{CE7CF094-E6BF-42F9-9EF4-599E2C57D283}" type="sibTrans" cxnId="{970F7A22-36BC-4016-9CDC-4CAEFCBDC86A}">
      <dgm:prSet/>
      <dgm:spPr/>
      <dgm:t>
        <a:bodyPr/>
        <a:lstStyle/>
        <a:p>
          <a:endParaRPr lang="en-US" sz="1200"/>
        </a:p>
      </dgm:t>
    </dgm:pt>
    <dgm:pt modelId="{A8A3FCEE-76A7-44F3-A78B-5574B6DD4DD0}" type="pres">
      <dgm:prSet presAssocID="{20FA1194-7331-44CE-A513-0F4405189DA6}" presName="linearFlow" presStyleCnt="0">
        <dgm:presLayoutVars>
          <dgm:dir/>
          <dgm:resizeHandles val="exact"/>
        </dgm:presLayoutVars>
      </dgm:prSet>
      <dgm:spPr/>
    </dgm:pt>
    <dgm:pt modelId="{86490A07-4D31-449D-990E-DAB88C4EBFA8}" type="pres">
      <dgm:prSet presAssocID="{4AAFE99B-8E7C-496C-AE91-F71CD47F9384}" presName="comp" presStyleCnt="0"/>
      <dgm:spPr/>
    </dgm:pt>
    <dgm:pt modelId="{1FC7EA49-19AE-455E-87D9-6342590906F3}" type="pres">
      <dgm:prSet presAssocID="{4AAFE99B-8E7C-496C-AE91-F71CD47F9384}" presName="rect2" presStyleLbl="node1" presStyleIdx="0" presStyleCnt="3" custScaleX="129701" custLinFactNeighborX="9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A7139E-13BB-4D1E-92CB-7F22EE36AA4A}" type="pres">
      <dgm:prSet presAssocID="{4AAFE99B-8E7C-496C-AE91-F71CD47F9384}" presName="rect1" presStyleLbl="lnNode1" presStyleIdx="0" presStyleCnt="3" custLinFactNeighborX="-30352" custLinFactNeighborY="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CA12918C-CD42-4530-8B2A-3430B40401ED}" type="pres">
      <dgm:prSet presAssocID="{29D3667B-D36D-40C2-80DE-A4AB2E35E147}" presName="sibTrans" presStyleCnt="0"/>
      <dgm:spPr/>
    </dgm:pt>
    <dgm:pt modelId="{BE7AE241-15AC-499A-8B9F-75FDA9D6A952}" type="pres">
      <dgm:prSet presAssocID="{F2B2AF2F-B88C-4ACD-B7E9-196B54D644F2}" presName="comp" presStyleCnt="0"/>
      <dgm:spPr/>
    </dgm:pt>
    <dgm:pt modelId="{89AC61C7-6BC6-46FA-9F5D-9C6437E5826B}" type="pres">
      <dgm:prSet presAssocID="{F2B2AF2F-B88C-4ACD-B7E9-196B54D644F2}" presName="rect2" presStyleLbl="node1" presStyleIdx="1" presStyleCnt="3" custScaleX="108207" custLinFactNeighborX="-13916" custLinFactNeighborY="-100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00AE45-84E4-4235-8155-F02E867775FF}" type="pres">
      <dgm:prSet presAssocID="{F2B2AF2F-B88C-4ACD-B7E9-196B54D644F2}" presName="rect1" presStyleLbl="lnNode1" presStyleIdx="1" presStyleCnt="3" custScaleX="139761" custLinFactNeighborX="2022" custLinFactNeighborY="-935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DA734158-C848-44FF-A6B5-A6328C27B93D}" type="pres">
      <dgm:prSet presAssocID="{16D4FD44-B63E-492E-A7B6-14CBD0F61373}" presName="sibTrans" presStyleCnt="0"/>
      <dgm:spPr/>
    </dgm:pt>
    <dgm:pt modelId="{80DC80D2-54B0-4E17-8DD1-37F84D7B850E}" type="pres">
      <dgm:prSet presAssocID="{CA538993-2938-4196-B289-8FE99FB6C56D}" presName="comp" presStyleCnt="0"/>
      <dgm:spPr/>
    </dgm:pt>
    <dgm:pt modelId="{7AA594F6-537C-41E3-9625-EBAA1E0E6C10}" type="pres">
      <dgm:prSet presAssocID="{CA538993-2938-4196-B289-8FE99FB6C56D}" presName="rect2" presStyleLbl="node1" presStyleIdx="2" presStyleCnt="3" custScaleX="125905" custLinFactNeighborX="906" custLinFactNeighborY="-196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B9CBA1-D749-4B44-A3AC-EEB8BB416016}" type="pres">
      <dgm:prSet presAssocID="{CA538993-2938-4196-B289-8FE99FB6C56D}" presName="rect1" presStyleLbl="lnNode1" presStyleIdx="2" presStyleCnt="3" custLinFactNeighborX="-30351" custLinFactNeighborY="-1967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</dgm:ptLst>
  <dgm:cxnLst>
    <dgm:cxn modelId="{99040291-6BFD-40BE-B777-6F066DB7D61B}" type="presOf" srcId="{4AAFE99B-8E7C-496C-AE91-F71CD47F9384}" destId="{1FC7EA49-19AE-455E-87D9-6342590906F3}" srcOrd="0" destOrd="0" presId="urn:microsoft.com/office/officeart/2008/layout/AlternatingPictureBlocks"/>
    <dgm:cxn modelId="{02D37698-D3C8-487A-9EE3-0EC2E9145558}" type="presOf" srcId="{F2B2AF2F-B88C-4ACD-B7E9-196B54D644F2}" destId="{89AC61C7-6BC6-46FA-9F5D-9C6437E5826B}" srcOrd="0" destOrd="0" presId="urn:microsoft.com/office/officeart/2008/layout/AlternatingPictureBlocks"/>
    <dgm:cxn modelId="{970F7A22-36BC-4016-9CDC-4CAEFCBDC86A}" srcId="{20FA1194-7331-44CE-A513-0F4405189DA6}" destId="{CA538993-2938-4196-B289-8FE99FB6C56D}" srcOrd="2" destOrd="0" parTransId="{5DF2AB93-27C0-4DBF-A4D2-B2971A0DC680}" sibTransId="{CE7CF094-E6BF-42F9-9EF4-599E2C57D283}"/>
    <dgm:cxn modelId="{E64B2AB4-FB09-46C3-80D1-E60E69D18A84}" type="presOf" srcId="{20FA1194-7331-44CE-A513-0F4405189DA6}" destId="{A8A3FCEE-76A7-44F3-A78B-5574B6DD4DD0}" srcOrd="0" destOrd="0" presId="urn:microsoft.com/office/officeart/2008/layout/AlternatingPictureBlocks"/>
    <dgm:cxn modelId="{88B3BBFD-2A34-49DD-9074-9ADA7C8847D8}" srcId="{20FA1194-7331-44CE-A513-0F4405189DA6}" destId="{F2B2AF2F-B88C-4ACD-B7E9-196B54D644F2}" srcOrd="1" destOrd="0" parTransId="{99D2B32A-A2DC-489A-99EE-8133FACBDD45}" sibTransId="{16D4FD44-B63E-492E-A7B6-14CBD0F61373}"/>
    <dgm:cxn modelId="{0E714FE6-ABB4-4C2B-93FF-0E08E3E5BED6}" type="presOf" srcId="{CA538993-2938-4196-B289-8FE99FB6C56D}" destId="{7AA594F6-537C-41E3-9625-EBAA1E0E6C10}" srcOrd="0" destOrd="0" presId="urn:microsoft.com/office/officeart/2008/layout/AlternatingPictureBlocks"/>
    <dgm:cxn modelId="{49518E96-E1C0-4EA9-83F6-97EC4310CA97}" srcId="{20FA1194-7331-44CE-A513-0F4405189DA6}" destId="{4AAFE99B-8E7C-496C-AE91-F71CD47F9384}" srcOrd="0" destOrd="0" parTransId="{21D92429-BE81-49E8-B529-A593EDFC4BFC}" sibTransId="{29D3667B-D36D-40C2-80DE-A4AB2E35E147}"/>
    <dgm:cxn modelId="{6D6B510F-09E3-4D0B-ADEC-AA070B2FE651}" type="presParOf" srcId="{A8A3FCEE-76A7-44F3-A78B-5574B6DD4DD0}" destId="{86490A07-4D31-449D-990E-DAB88C4EBFA8}" srcOrd="0" destOrd="0" presId="urn:microsoft.com/office/officeart/2008/layout/AlternatingPictureBlocks"/>
    <dgm:cxn modelId="{62E5839E-5D84-4F42-9686-1E044FC94897}" type="presParOf" srcId="{86490A07-4D31-449D-990E-DAB88C4EBFA8}" destId="{1FC7EA49-19AE-455E-87D9-6342590906F3}" srcOrd="0" destOrd="0" presId="urn:microsoft.com/office/officeart/2008/layout/AlternatingPictureBlocks"/>
    <dgm:cxn modelId="{4A8BB537-331A-4853-A5ED-2D8103AF28FC}" type="presParOf" srcId="{86490A07-4D31-449D-990E-DAB88C4EBFA8}" destId="{FCA7139E-13BB-4D1E-92CB-7F22EE36AA4A}" srcOrd="1" destOrd="0" presId="urn:microsoft.com/office/officeart/2008/layout/AlternatingPictureBlocks"/>
    <dgm:cxn modelId="{E14078E2-260B-47A3-9477-692DEEF5BC3A}" type="presParOf" srcId="{A8A3FCEE-76A7-44F3-A78B-5574B6DD4DD0}" destId="{CA12918C-CD42-4530-8B2A-3430B40401ED}" srcOrd="1" destOrd="0" presId="urn:microsoft.com/office/officeart/2008/layout/AlternatingPictureBlocks"/>
    <dgm:cxn modelId="{00409AA3-F411-4E6F-B1AE-58764BC6B204}" type="presParOf" srcId="{A8A3FCEE-76A7-44F3-A78B-5574B6DD4DD0}" destId="{BE7AE241-15AC-499A-8B9F-75FDA9D6A952}" srcOrd="2" destOrd="0" presId="urn:microsoft.com/office/officeart/2008/layout/AlternatingPictureBlocks"/>
    <dgm:cxn modelId="{C8834B65-0700-4CE2-870C-BD9C55DE6D6D}" type="presParOf" srcId="{BE7AE241-15AC-499A-8B9F-75FDA9D6A952}" destId="{89AC61C7-6BC6-46FA-9F5D-9C6437E5826B}" srcOrd="0" destOrd="0" presId="urn:microsoft.com/office/officeart/2008/layout/AlternatingPictureBlocks"/>
    <dgm:cxn modelId="{95FE9440-4906-4431-A055-C56E4D7CC34C}" type="presParOf" srcId="{BE7AE241-15AC-499A-8B9F-75FDA9D6A952}" destId="{E500AE45-84E4-4235-8155-F02E867775FF}" srcOrd="1" destOrd="0" presId="urn:microsoft.com/office/officeart/2008/layout/AlternatingPictureBlocks"/>
    <dgm:cxn modelId="{41419566-872C-4745-B62F-2DF52CA53598}" type="presParOf" srcId="{A8A3FCEE-76A7-44F3-A78B-5574B6DD4DD0}" destId="{DA734158-C848-44FF-A6B5-A6328C27B93D}" srcOrd="3" destOrd="0" presId="urn:microsoft.com/office/officeart/2008/layout/AlternatingPictureBlocks"/>
    <dgm:cxn modelId="{348304FC-5C73-4662-9714-8684BAC161AB}" type="presParOf" srcId="{A8A3FCEE-76A7-44F3-A78B-5574B6DD4DD0}" destId="{80DC80D2-54B0-4E17-8DD1-37F84D7B850E}" srcOrd="4" destOrd="0" presId="urn:microsoft.com/office/officeart/2008/layout/AlternatingPictureBlocks"/>
    <dgm:cxn modelId="{DCBCA9A1-2236-4170-9F55-5D842D05D468}" type="presParOf" srcId="{80DC80D2-54B0-4E17-8DD1-37F84D7B850E}" destId="{7AA594F6-537C-41E3-9625-EBAA1E0E6C10}" srcOrd="0" destOrd="0" presId="urn:microsoft.com/office/officeart/2008/layout/AlternatingPictureBlocks"/>
    <dgm:cxn modelId="{1F8D836B-97DF-4A66-A9B7-EE7EF8975573}" type="presParOf" srcId="{80DC80D2-54B0-4E17-8DD1-37F84D7B850E}" destId="{ABB9CBA1-D749-4B44-A3AC-EEB8BB416016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14841-703E-48FC-9127-568D28D0AADF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493BE-6A39-444D-BED4-A8F6B8B20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35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493BE-6A39-444D-BED4-A8F6B8B203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19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Described resource of time (duration of project; start date/end date; timeline)-3points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JUSTINE</a:t>
            </a:r>
          </a:p>
          <a:p>
            <a:endParaRPr lang="en-US" dirty="0"/>
          </a:p>
          <a:p>
            <a:r>
              <a:rPr lang="en-US" dirty="0"/>
              <a:t>Is this something like our timeline would look like?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</a:rPr>
              <a:t>In-service to educate staff on new DC teaching and patient checklist (NAME?) 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</a:rPr>
              <a:t/>
            </a:r>
            <a:br>
              <a:rPr lang="en-US" dirty="0">
                <a:solidFill>
                  <a:srgbClr val="404040"/>
                </a:solidFill>
              </a:rPr>
            </a:br>
            <a:endParaRPr lang="en-US" dirty="0" smtClean="0">
              <a:solidFill>
                <a:srgbClr val="404040"/>
              </a:solidFill>
            </a:endParaRPr>
          </a:p>
          <a:p>
            <a:r>
              <a:rPr lang="en-US" dirty="0" smtClean="0"/>
              <a:t>Duration of project: 1 year</a:t>
            </a:r>
          </a:p>
          <a:p>
            <a:endParaRPr lang="en-US" dirty="0" smtClean="0"/>
          </a:p>
          <a:p>
            <a:r>
              <a:rPr lang="en-US" dirty="0" smtClean="0"/>
              <a:t>Start date: April 1</a:t>
            </a:r>
            <a:r>
              <a:rPr lang="en-US" baseline="30000" dirty="0" smtClean="0"/>
              <a:t>st</a:t>
            </a:r>
            <a:r>
              <a:rPr lang="en-US" dirty="0" smtClean="0"/>
              <a:t>, 2015 to March 31</a:t>
            </a:r>
            <a:r>
              <a:rPr lang="en-US" baseline="30000" dirty="0" smtClean="0"/>
              <a:t>st</a:t>
            </a:r>
            <a:r>
              <a:rPr lang="en-US" dirty="0" smtClean="0"/>
              <a:t>, 2016</a:t>
            </a:r>
          </a:p>
          <a:p>
            <a:endParaRPr lang="en-US" dirty="0" smtClean="0"/>
          </a:p>
          <a:p>
            <a:r>
              <a:rPr lang="en-US" dirty="0" smtClean="0"/>
              <a:t>Timeline:</a:t>
            </a:r>
          </a:p>
          <a:p>
            <a:pPr lvl="1"/>
            <a:r>
              <a:rPr lang="en-US" dirty="0" smtClean="0"/>
              <a:t>30 days:</a:t>
            </a:r>
            <a:r>
              <a:rPr lang="en-US" dirty="0" smtClean="0">
                <a:latin typeface="Calibri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40404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solidFill>
                <a:srgbClr val="40404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</a:rPr>
              <a:t>30 days: start the use of patient checklist 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</a:rPr>
              <a:t>10 days: evaluation of new procedure via phone calls </a:t>
            </a:r>
            <a:endParaRPr lang="en-US" dirty="0" smtClean="0">
              <a:solidFill>
                <a:srgbClr val="40404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04040"/>
                </a:solidFill>
              </a:rPr>
              <a:t>Give each patient HCAHPS-like survey to fill out before officially </a:t>
            </a:r>
            <a:r>
              <a:rPr lang="en-US" dirty="0" err="1" smtClean="0">
                <a:solidFill>
                  <a:srgbClr val="404040"/>
                </a:solidFill>
              </a:rPr>
              <a:t>DC’d</a:t>
            </a:r>
            <a:r>
              <a:rPr lang="en-US" dirty="0" smtClean="0">
                <a:solidFill>
                  <a:srgbClr val="404040"/>
                </a:solidFill>
              </a:rPr>
              <a:t> to evaluate progress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493BE-6A39-444D-BED4-A8F6B8B203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9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Katie </a:t>
            </a:r>
          </a:p>
          <a:p>
            <a:r>
              <a:rPr lang="en-US" b="1" smtClean="0"/>
              <a:t>I </a:t>
            </a:r>
            <a:r>
              <a:rPr lang="en-US" b="1" dirty="0"/>
              <a:t>will</a:t>
            </a:r>
            <a:r>
              <a:rPr lang="en-US" b="1"/>
              <a:t> take </a:t>
            </a:r>
            <a:r>
              <a:rPr lang="en-US" b="1" smtClean="0"/>
              <a:t>it </a:t>
            </a:r>
            <a:r>
              <a:rPr lang="en-US" b="1"/>
              <a:t>bc </a:t>
            </a:r>
            <a:r>
              <a:rPr lang="en-US" b="1" smtClean="0"/>
              <a:t>I </a:t>
            </a:r>
            <a:r>
              <a:rPr lang="en-US" b="1" dirty="0"/>
              <a:t>need</a:t>
            </a:r>
            <a:r>
              <a:rPr lang="en-US" b="1"/>
              <a:t> more slides to present on :) 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493BE-6A39-444D-BED4-A8F6B8B203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90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Described resource of people (Stakeholders/patients/staff-people affected by the project)-2points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/>
              <a:t>JOYCE (DOUBLE CHECK)</a:t>
            </a:r>
            <a:r>
              <a:rPr lang="en-US" dirty="0"/>
              <a:t> 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493BE-6A39-444D-BED4-A8F6B8B203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63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On every floor as patient walks out of the elevator they see the discharge check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</a:rPr>
            </a:b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</a:rPr>
              <a:t>JOYCE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493BE-6A39-444D-BED4-A8F6B8B203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13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JOYCE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493BE-6A39-444D-BED4-A8F6B8B203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43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JOYCE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493BE-6A39-444D-BED4-A8F6B8B203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40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JOYCE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493BE-6A39-444D-BED4-A8F6B8B203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123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JUSTINE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 37% of patients  “strongly agree” that they understood their care at RCH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will address and fix that by providing them with a discharge checklist that will empower them to be an active part of their care.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Nurses will facilitate patients to be actively involved in care through utilizing teach-back methods throughout the patient’s hospital stay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 will receive a follow-up phone call from an RN within 48-72 hours to see how they are doing with their DC care plan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Lewin’s change theory, we will be able to unfreeze through in-service training and providing materials, and will be in the movement phase throughout the six months.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Monthly evaluations will ensure that we can tweak the plan if any issues arise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goal by the end of 6 months is to be able to refreeze the process and make this a standard in order to increase our HCAHPS, patient satisfaction, and patient care.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493BE-6A39-444D-BED4-A8F6B8B203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133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Described any constraints that were experienced; what strategies were, or could be, used in the process?-5points</a:t>
            </a:r>
          </a:p>
          <a:p>
            <a:endParaRPr lang="en-US" dirty="0"/>
          </a:p>
          <a:p>
            <a:r>
              <a:rPr lang="en-US" dirty="0"/>
              <a:t>KATIE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493BE-6A39-444D-BED4-A8F6B8B203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133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JOYCE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INCLUDE COPY OF </a:t>
            </a:r>
            <a:r>
              <a:rPr lang="en-US" b="1" dirty="0"/>
              <a:t>EVALUATION TOOL</a:t>
            </a:r>
            <a:r>
              <a:rPr lang="en-US" dirty="0"/>
              <a:t> Described how effectiveness of project was evaluated (Please include copy of </a:t>
            </a:r>
            <a:r>
              <a:rPr lang="en-US"/>
              <a:t>evaluation tool) </a:t>
            </a:r>
            <a:r>
              <a:rPr lang="en-US" b="1"/>
              <a:t>SURVEY!!!!</a:t>
            </a:r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/>
            </a:r>
            <a:br>
              <a:rPr lang="en-US" b="1" dirty="0"/>
            </a:br>
            <a:endParaRPr lang="en-US" dirty="0"/>
          </a:p>
          <a:p>
            <a:pPr rtl="0" fontAlgn="t"/>
            <a:r>
              <a:rPr lang="en-US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Identified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facilitated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change -2points</a:t>
            </a:r>
            <a:endParaRPr lang="en-US" dirty="0">
              <a:effectLst/>
            </a:endParaRPr>
          </a:p>
          <a:p>
            <a:pPr rtl="0" fontAlgn="t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Identified what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inhibited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change, or what could inhibit change? -2points</a:t>
            </a:r>
            <a:endParaRPr lang="en-US" dirty="0">
              <a:effectLst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493BE-6A39-444D-BED4-A8F6B8B203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04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Katie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493BE-6A39-444D-BED4-A8F6B8B203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15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JOYCE</a:t>
            </a:r>
          </a:p>
          <a:p>
            <a:r>
              <a:rPr lang="en-US"/>
              <a:t/>
            </a:r>
            <a:br>
              <a:rPr lang="en-US"/>
            </a:br>
            <a:endParaRPr lang="en-US" dirty="0"/>
          </a:p>
          <a:p>
            <a:r>
              <a:rPr lang="en-US"/>
              <a:t/>
            </a:r>
            <a:br>
              <a:rPr lang="en-US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493BE-6A39-444D-BED4-A8F6B8B203E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919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NEED TO ADD IN REFERENCES!!!! </a:t>
            </a:r>
            <a:r>
              <a:rPr lang="en-US" baseline="0" dirty="0" err="1" smtClean="0"/>
              <a:t>aahhhhh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493BE-6A39-444D-BED4-A8F6B8B203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2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JUSTINE</a:t>
            </a:r>
          </a:p>
          <a:p>
            <a:endParaRPr lang="en-US" dirty="0" smtClean="0"/>
          </a:p>
          <a:p>
            <a:r>
              <a:rPr lang="en-US" dirty="0" smtClean="0"/>
              <a:t>http://www.medicare.gov/hospitalcompare/profile.html#profTab=1&amp;ID=050022&amp;loc=RIVERSIDE%2C%20CA&amp;lat=33.9533487&amp;lng=-117.3961564&amp;name=RIVERSIDE%20COMMUNITY%20HOSPITAL&amp;Distn=2.3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493BE-6A39-444D-BED4-A8F6B8B203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06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Include issues/development -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Analyzes potential for success of planned change-3points</a:t>
            </a:r>
          </a:p>
          <a:p>
            <a:endParaRPr lang="en-US" dirty="0"/>
          </a:p>
          <a:p>
            <a:r>
              <a:rPr lang="en-US" b="1" dirty="0" smtClean="0"/>
              <a:t>JUSTINE or Katie do you want this one?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Discharge planning checklist</a:t>
            </a:r>
          </a:p>
          <a:p>
            <a:pPr marL="0" indent="0">
              <a:buNone/>
            </a:pPr>
            <a:r>
              <a:rPr lang="en-US" dirty="0" smtClean="0"/>
              <a:t>Teach-back method</a:t>
            </a:r>
          </a:p>
          <a:p>
            <a:pPr lvl="1"/>
            <a:r>
              <a:rPr lang="en-US" dirty="0" smtClean="0"/>
              <a:t>Open-ended questions to guide the patients understanding of DC education</a:t>
            </a:r>
          </a:p>
          <a:p>
            <a:pPr lvl="1"/>
            <a:r>
              <a:rPr lang="en-US" dirty="0" smtClean="0"/>
              <a:t>Repeat the same questions everyday, by DC the patients will be empowered with knowledge</a:t>
            </a:r>
          </a:p>
          <a:p>
            <a:pPr marL="0" indent="0">
              <a:buNone/>
            </a:pPr>
            <a:r>
              <a:rPr lang="en-US" dirty="0" smtClean="0"/>
              <a:t>Follow-up phone call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493BE-6A39-444D-BED4-A8F6B8B203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68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Interventions we can implement</a:t>
            </a:r>
          </a:p>
          <a:p>
            <a:endParaRPr lang="en-US" dirty="0" smtClean="0"/>
          </a:p>
          <a:p>
            <a:r>
              <a:rPr lang="en-US" b="1" dirty="0" smtClean="0"/>
              <a:t>KATIE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493BE-6A39-444D-BED4-A8F6B8B203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8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Interventions we can implement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b="1" dirty="0" smtClean="0"/>
              <a:t>KATIE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493BE-6A39-444D-BED4-A8F6B8B203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5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Lewin’s Theory of Planned Change is a universal theoretical framework for hospital organizations to implement successful initiatives toward new and improved protocols </a:t>
            </a:r>
          </a:p>
          <a:p>
            <a:r>
              <a:rPr lang="en-US" dirty="0"/>
              <a:t>Stages involved in theory: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dirty="0"/>
              <a:t>Unfreezing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dirty="0"/>
              <a:t>Transition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dirty="0"/>
              <a:t>Freezing </a:t>
            </a:r>
          </a:p>
          <a:p>
            <a:endParaRPr lang="en-US" dirty="0"/>
          </a:p>
          <a:p>
            <a:r>
              <a:rPr lang="en-US" dirty="0"/>
              <a:t>Stage 1: create an open inviting atmosphere allows for the creation of the </a:t>
            </a:r>
            <a:r>
              <a:rPr lang="en-US" b="1" dirty="0"/>
              <a:t>unfreeze</a:t>
            </a:r>
            <a:endParaRPr lang="en-US" dirty="0"/>
          </a:p>
          <a:p>
            <a:pPr lvl="1"/>
            <a:r>
              <a:rPr lang="en-US" dirty="0"/>
              <a:t>problem of HCAPs and patients dissatisfaction addressed in positive way to implement change in the med-surgical population </a:t>
            </a:r>
          </a:p>
          <a:p>
            <a:pPr lvl="1"/>
            <a:r>
              <a:rPr lang="en-US" dirty="0"/>
              <a:t>need for change to share the gap of burden by creating a bridge</a:t>
            </a:r>
          </a:p>
          <a:p>
            <a:pPr lvl="2"/>
            <a:r>
              <a:rPr lang="en-US" dirty="0"/>
              <a:t>DC teaching transitions from the last nurse  with the patient to spread the load to every nurses throughout the patient care process</a:t>
            </a:r>
          </a:p>
          <a:p>
            <a:pPr lvl="2"/>
            <a:r>
              <a:rPr lang="en-US" dirty="0"/>
              <a:t>Barrier broken when nurses can be accountable for others on the team  and follow through by monitoring the (Pt. Checklist) </a:t>
            </a:r>
          </a:p>
          <a:p>
            <a:r>
              <a:rPr lang="en-US" dirty="0"/>
              <a:t>STEP 2:</a:t>
            </a:r>
            <a:r>
              <a:rPr lang="en-US" b="1" dirty="0"/>
              <a:t> </a:t>
            </a:r>
            <a:r>
              <a:rPr lang="en-US" dirty="0"/>
              <a:t>Moving toward </a:t>
            </a:r>
            <a:r>
              <a:rPr lang="en-US" b="1" dirty="0"/>
              <a:t>transition</a:t>
            </a:r>
            <a:r>
              <a:rPr lang="en-US" dirty="0"/>
              <a:t> and implementation toward education</a:t>
            </a:r>
          </a:p>
          <a:p>
            <a:pPr lvl="1"/>
            <a:r>
              <a:rPr lang="en-US" dirty="0">
                <a:solidFill>
                  <a:srgbClr val="404040"/>
                </a:solidFill>
              </a:rPr>
              <a:t>Nurse-to-patient education on the (pt. checklist)</a:t>
            </a:r>
          </a:p>
          <a:p>
            <a:pPr lvl="1"/>
            <a:r>
              <a:rPr lang="en-US" dirty="0">
                <a:solidFill>
                  <a:srgbClr val="404040"/>
                </a:solidFill>
              </a:rPr>
              <a:t>DC teaching starts on admission </a:t>
            </a:r>
          </a:p>
          <a:p>
            <a:pPr lvl="2"/>
            <a:r>
              <a:rPr lang="en-US" dirty="0">
                <a:solidFill>
                  <a:srgbClr val="404040"/>
                </a:solidFill>
              </a:rPr>
              <a:t>Multidisciplinary team approach if patient understands that anyone assisting the promotion of health can be asked questions from the (checklist book)</a:t>
            </a:r>
          </a:p>
          <a:p>
            <a:pPr lvl="1"/>
            <a:r>
              <a:rPr lang="en-US" dirty="0">
                <a:solidFill>
                  <a:srgbClr val="404040"/>
                </a:solidFill>
              </a:rPr>
              <a:t>Continuous teach-back methods used to ensure patient understanding according to specific level of education or literacy </a:t>
            </a:r>
          </a:p>
          <a:p>
            <a:r>
              <a:rPr lang="en-US" dirty="0"/>
              <a:t>STEP 3: </a:t>
            </a:r>
            <a:r>
              <a:rPr lang="en-US" b="1" dirty="0"/>
              <a:t> Refreeze </a:t>
            </a:r>
            <a:r>
              <a:rPr lang="en-US" dirty="0"/>
              <a:t>incorporation of implementation into hospital policy and procedures </a:t>
            </a:r>
          </a:p>
          <a:p>
            <a:pPr lvl="1"/>
            <a:r>
              <a:rPr lang="en-US" dirty="0">
                <a:latin typeface="Calibri" charset="0"/>
              </a:rPr>
              <a:t>Follow-ups regarding patient satisfaction and HCAP scores will evaluate success of the program </a:t>
            </a:r>
          </a:p>
          <a:p>
            <a:pPr lvl="1"/>
            <a:r>
              <a:rPr lang="en-US" dirty="0"/>
              <a:t>New method identified a common duty for staff to educate and demonstrate competencies toward DC throughout the hospital stay for all med-surgical patients with future goal onto more hospital units.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493BE-6A39-444D-BED4-A8F6B8B203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99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Staff (nursing) used to the familiar ways of DC teaching with printed out versions of education</a:t>
            </a:r>
          </a:p>
          <a:p>
            <a:r>
              <a:rPr lang="en-US" dirty="0" smtClean="0"/>
              <a:t>New procedures for nurse managers to monitor </a:t>
            </a:r>
          </a:p>
          <a:p>
            <a:endParaRPr lang="en-US" dirty="0" smtClean="0"/>
          </a:p>
          <a:p>
            <a:r>
              <a:rPr lang="en-US" b="1" dirty="0" smtClean="0"/>
              <a:t>JUSTINE</a:t>
            </a:r>
          </a:p>
          <a:p>
            <a:endParaRPr lang="en-US" dirty="0" smtClean="0"/>
          </a:p>
          <a:p>
            <a:pPr marL="425196" indent="-342900">
              <a:buFont typeface="Wingdings" charset="2"/>
              <a:buChar char="v"/>
            </a:pPr>
            <a:r>
              <a:rPr lang="en-US" b="1" dirty="0" smtClean="0"/>
              <a:t>Follow up- </a:t>
            </a:r>
            <a:r>
              <a:rPr lang="en-US" dirty="0" smtClean="0"/>
              <a:t>Timeline for intervention</a:t>
            </a:r>
          </a:p>
          <a:p>
            <a:pPr marL="425196" indent="-342900">
              <a:buFont typeface="Wingdings" charset="2"/>
              <a:buChar char="v"/>
            </a:pPr>
            <a:r>
              <a:rPr lang="en-US" b="1" dirty="0" smtClean="0"/>
              <a:t>Evaluation</a:t>
            </a:r>
            <a:r>
              <a:rPr lang="en-US" dirty="0" smtClean="0"/>
              <a:t>- Quality tracker dashboard</a:t>
            </a:r>
          </a:p>
          <a:p>
            <a:pPr marL="425196" indent="-342900">
              <a:buFont typeface="Wingdings" charset="2"/>
              <a:buChar char="v"/>
            </a:pPr>
            <a:r>
              <a:rPr lang="en-US" b="1" dirty="0" smtClean="0"/>
              <a:t>Relative advantage </a:t>
            </a:r>
            <a:r>
              <a:rPr lang="en-US" dirty="0" smtClean="0"/>
              <a:t>: The degree to which the change is thought to be better than the status quo – improvement of communication</a:t>
            </a:r>
          </a:p>
          <a:p>
            <a:pPr marL="425196" indent="-342900">
              <a:buFont typeface="Wingdings" charset="2"/>
              <a:buChar char="v"/>
            </a:pPr>
            <a:r>
              <a:rPr lang="en-US" b="1" dirty="0" smtClean="0"/>
              <a:t>Compatibility</a:t>
            </a:r>
            <a:r>
              <a:rPr lang="en-US" dirty="0" smtClean="0"/>
              <a:t>: The degree to which the change is compatible with existing values of the individuals or group-value patient safety</a:t>
            </a:r>
          </a:p>
          <a:p>
            <a:pPr marL="425196" indent="-342900">
              <a:buFont typeface="Wingdings" charset="2"/>
              <a:buChar char="v"/>
            </a:pPr>
            <a:r>
              <a:rPr lang="en-US" b="1" dirty="0" smtClean="0"/>
              <a:t>Complexity</a:t>
            </a:r>
            <a:r>
              <a:rPr lang="en-US" dirty="0" smtClean="0"/>
              <a:t>: the degree to which a change is perceived as difficult to use and understand- easy so more likely to succeed</a:t>
            </a:r>
          </a:p>
          <a:p>
            <a:pPr marL="425196" indent="-342900">
              <a:buFont typeface="Wingdings" charset="2"/>
              <a:buChar char="v"/>
            </a:pPr>
            <a:r>
              <a:rPr lang="en-US" b="1" dirty="0" err="1" smtClean="0"/>
              <a:t>Trialability</a:t>
            </a:r>
            <a:r>
              <a:rPr lang="en-US" dirty="0" smtClean="0"/>
              <a:t>: The degree to which a change can be tested out on a limited basis- holding trial on unit and if succeeds then other units will want to implement </a:t>
            </a:r>
          </a:p>
          <a:p>
            <a:pPr marL="425196" indent="-342900">
              <a:buFont typeface="Wingdings" charset="2"/>
              <a:buChar char="v"/>
            </a:pPr>
            <a:r>
              <a:rPr lang="en-US" b="1" dirty="0" smtClean="0"/>
              <a:t>Observability</a:t>
            </a:r>
            <a:r>
              <a:rPr lang="en-US" dirty="0" smtClean="0"/>
              <a:t>: the degree to which the results of a change are visible to others- reduction of medical errors and improvement of patient safety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493BE-6A39-444D-BED4-A8F6B8B203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23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JUSTINE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solution is consistent with previous arguments presented and the existing state of health care-3points</a:t>
            </a:r>
          </a:p>
          <a:p>
            <a:r>
              <a:rPr lang="en-US" b="1" dirty="0" smtClean="0"/>
              <a:t>Improves Clinical Outcomes</a:t>
            </a:r>
            <a:endParaRPr lang="en-US" dirty="0" smtClean="0"/>
          </a:p>
          <a:p>
            <a:pPr lvl="1"/>
            <a:r>
              <a:rPr lang="en-US" dirty="0" smtClean="0"/>
              <a:t>Decreases 30-day readmission by 25%.</a:t>
            </a:r>
          </a:p>
          <a:p>
            <a:pPr lvl="1"/>
            <a:r>
              <a:rPr lang="en-US" dirty="0" smtClean="0"/>
              <a:t>Decreases ED use 8%.</a:t>
            </a:r>
          </a:p>
          <a:p>
            <a:pPr lvl="1"/>
            <a:r>
              <a:rPr lang="en-US" dirty="0" smtClean="0"/>
              <a:t>Improves patient "readiness for discharge."</a:t>
            </a:r>
          </a:p>
          <a:p>
            <a:pPr lvl="1"/>
            <a:r>
              <a:rPr lang="en-US" dirty="0" smtClean="0"/>
              <a:t>Improves primary care provider follow-up.</a:t>
            </a:r>
          </a:p>
          <a:p>
            <a:r>
              <a:rPr lang="en-US" b="1" dirty="0" smtClean="0"/>
              <a:t>Meets Safety Standards and Improves Documentation</a:t>
            </a:r>
            <a:endParaRPr lang="en-US" dirty="0" smtClean="0"/>
          </a:p>
          <a:p>
            <a:pPr lvl="1"/>
            <a:r>
              <a:rPr lang="en-US" dirty="0" smtClean="0"/>
              <a:t>Accepted as NQF Safe Practice and endorsed by Institute for Healthcare Improvement, The Leapfrog Group for Patient Safety, and CMS</a:t>
            </a:r>
          </a:p>
          <a:p>
            <a:pPr lvl="1"/>
            <a:r>
              <a:rPr lang="en-US" dirty="0" smtClean="0"/>
              <a:t>Meets Joint Commission standards.</a:t>
            </a:r>
          </a:p>
          <a:p>
            <a:pPr lvl="1"/>
            <a:r>
              <a:rPr lang="en-US" dirty="0" smtClean="0"/>
              <a:t>Documents the discharge preparation.</a:t>
            </a:r>
          </a:p>
          <a:p>
            <a:pPr lvl="1"/>
            <a:r>
              <a:rPr lang="en-US" dirty="0" smtClean="0"/>
              <a:t>Documents understanding of the discharge plan.</a:t>
            </a:r>
          </a:p>
          <a:p>
            <a:r>
              <a:rPr lang="en-US" b="1" dirty="0" smtClean="0"/>
              <a:t>Improves Return on Investment</a:t>
            </a:r>
            <a:endParaRPr lang="en-US" dirty="0" smtClean="0"/>
          </a:p>
          <a:p>
            <a:pPr lvl="1"/>
            <a:r>
              <a:rPr lang="en-US" dirty="0" smtClean="0"/>
              <a:t>Reduces costs by $412 per patient.</a:t>
            </a:r>
          </a:p>
          <a:p>
            <a:pPr lvl="1"/>
            <a:r>
              <a:rPr lang="en-US" dirty="0" smtClean="0"/>
              <a:t>Allows higher level physician billing for discharge.</a:t>
            </a:r>
          </a:p>
          <a:p>
            <a:pPr lvl="1"/>
            <a:r>
              <a:rPr lang="en-US" dirty="0" smtClean="0"/>
              <a:t>May reduce diversion and creates greater capacity for higher revenue patients.</a:t>
            </a:r>
          </a:p>
          <a:p>
            <a:pPr lvl="1"/>
            <a:r>
              <a:rPr lang="en-US" dirty="0" smtClean="0"/>
              <a:t>May improve market share as "preferred provider."</a:t>
            </a:r>
          </a:p>
          <a:p>
            <a:pPr lvl="1"/>
            <a:r>
              <a:rPr lang="en-US" dirty="0" smtClean="0"/>
              <a:t>Improves relationships with ambulatory providers.</a:t>
            </a:r>
          </a:p>
          <a:p>
            <a:pPr lvl="1"/>
            <a:r>
              <a:rPr lang="en-US" dirty="0" smtClean="0"/>
              <a:t>Prepares for changes in CMS rules regarding readmission reimbursement</a:t>
            </a:r>
          </a:p>
          <a:p>
            <a:r>
              <a:rPr lang="en-US" b="1" dirty="0" smtClean="0"/>
              <a:t>Improves Patient Centeredness and Hospital's Community Image</a:t>
            </a:r>
            <a:endParaRPr lang="en-US" dirty="0" smtClean="0"/>
          </a:p>
          <a:p>
            <a:pPr lvl="1"/>
            <a:r>
              <a:rPr lang="en-US" dirty="0" smtClean="0"/>
              <a:t>Brands the hospital as high-quality facility.</a:t>
            </a:r>
          </a:p>
          <a:p>
            <a:pPr lvl="1"/>
            <a:r>
              <a:rPr lang="en-US" dirty="0" smtClean="0"/>
              <a:t>Improves patient and family satisfaction.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493BE-6A39-444D-BED4-A8F6B8B203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97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4271-3084-4880-BE70-2905BDFB324E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BEFC-8CCB-48C8-A8F4-6BCC055C72C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73988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4271-3084-4880-BE70-2905BDFB324E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BEFC-8CCB-48C8-A8F4-6BCC055C7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7944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4271-3084-4880-BE70-2905BDFB324E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BEFC-8CCB-48C8-A8F4-6BCC055C7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554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4271-3084-4880-BE70-2905BDFB324E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BEFC-8CCB-48C8-A8F4-6BCC055C7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4818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4271-3084-4880-BE70-2905BDFB324E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BEFC-8CCB-48C8-A8F4-6BCC055C72C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72870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4271-3084-4880-BE70-2905BDFB324E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BEFC-8CCB-48C8-A8F4-6BCC055C7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1495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4271-3084-4880-BE70-2905BDFB324E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BEFC-8CCB-48C8-A8F4-6BCC055C7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2152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4271-3084-4880-BE70-2905BDFB324E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BEFC-8CCB-48C8-A8F4-6BCC055C7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5617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4271-3084-4880-BE70-2905BDFB324E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BEFC-8CCB-48C8-A8F4-6BCC055C7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9813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67E4271-3084-4880-BE70-2905BDFB324E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49BEFC-8CCB-48C8-A8F4-6BCC055C7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544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4271-3084-4880-BE70-2905BDFB324E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BEFC-8CCB-48C8-A8F4-6BCC055C7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9804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67E4271-3084-4880-BE70-2905BDFB324E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849BEFC-8CCB-48C8-A8F4-6BCC055C72C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56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qsen.org/quality-improvement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dicare.gov/Pubs/pdf/11376.pdf" TargetMode="External"/><Relationship Id="rId5" Type="http://schemas.openxmlformats.org/officeDocument/2006/relationships/hyperlink" Target="http://scholarworks.umass.edu/cgi/viewcontent.cgi?article=1033&amp;context=nursing_dnp_capstone" TargetMode="External"/><Relationship Id="rId4" Type="http://schemas.openxmlformats.org/officeDocument/2006/relationships/hyperlink" Target="http://www.hschange.com/CONTENT/972/972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QSEN CHANGE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 dirty="0" smtClean="0"/>
              <a:t>Joyce Alexander, Justine Gonzalez, Katie </a:t>
            </a:r>
            <a:r>
              <a:rPr lang="en-US" dirty="0" err="1" smtClean="0"/>
              <a:t>keyes</a:t>
            </a:r>
            <a:endParaRPr lang="en-US" dirty="0" smtClean="0"/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GNRS 586 Leadership and management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Professor Nicole </a:t>
            </a:r>
            <a:r>
              <a:rPr lang="en-US" dirty="0" err="1" smtClean="0">
                <a:solidFill>
                  <a:schemeClr val="accent1"/>
                </a:solidFill>
              </a:rPr>
              <a:t>ringo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5103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97280" y="1908810"/>
            <a:ext cx="2236978" cy="1669868"/>
            <a:chOff x="320" y="0"/>
            <a:chExt cx="2236978" cy="1669868"/>
          </a:xfrm>
        </p:grpSpPr>
        <p:sp>
          <p:nvSpPr>
            <p:cNvPr id="6" name="Rectangle 5"/>
            <p:cNvSpPr/>
            <p:nvPr/>
          </p:nvSpPr>
          <p:spPr>
            <a:xfrm>
              <a:off x="320" y="0"/>
              <a:ext cx="2236978" cy="1669868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320" y="0"/>
              <a:ext cx="2236978" cy="16698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Improves Clinical Outcomes </a:t>
              </a:r>
              <a:endParaRPr lang="en-US" sz="24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97280" y="3750128"/>
            <a:ext cx="2236978" cy="2441122"/>
            <a:chOff x="320" y="1733864"/>
            <a:chExt cx="2236978" cy="1955141"/>
          </a:xfrm>
        </p:grpSpPr>
        <p:sp>
          <p:nvSpPr>
            <p:cNvPr id="27" name="Rectangle 26"/>
            <p:cNvSpPr/>
            <p:nvPr/>
          </p:nvSpPr>
          <p:spPr>
            <a:xfrm>
              <a:off x="320" y="1733864"/>
              <a:ext cx="2236978" cy="1955141"/>
            </a:xfrm>
            <a:prstGeom prst="rect">
              <a:avLst/>
            </a:pr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320" y="1733864"/>
              <a:ext cx="2236978" cy="19551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70688" bIns="192024" numCol="1" spcCol="1270" anchor="t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 dirty="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647435" y="1899447"/>
            <a:ext cx="2236978" cy="1679232"/>
            <a:chOff x="2550475" y="-1"/>
            <a:chExt cx="2236978" cy="1739726"/>
          </a:xfrm>
        </p:grpSpPr>
        <p:sp>
          <p:nvSpPr>
            <p:cNvPr id="25" name="Rectangle 24"/>
            <p:cNvSpPr/>
            <p:nvPr/>
          </p:nvSpPr>
          <p:spPr>
            <a:xfrm>
              <a:off x="2550475" y="0"/>
              <a:ext cx="2236978" cy="1739725"/>
            </a:xfrm>
            <a:prstGeom prst="rect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2550475" y="-1"/>
              <a:ext cx="2236978" cy="1739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Meets Safety Standards &amp; Improves Documentation</a:t>
              </a:r>
              <a:endParaRPr lang="en-US" sz="20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647435" y="3750128"/>
            <a:ext cx="2236978" cy="2441122"/>
            <a:chOff x="2550475" y="1208344"/>
            <a:chExt cx="2236978" cy="2679120"/>
          </a:xfrm>
        </p:grpSpPr>
        <p:sp>
          <p:nvSpPr>
            <p:cNvPr id="23" name="Rectangle 22"/>
            <p:cNvSpPr/>
            <p:nvPr/>
          </p:nvSpPr>
          <p:spPr>
            <a:xfrm>
              <a:off x="2550475" y="1208344"/>
              <a:ext cx="2236978" cy="2679120"/>
            </a:xfrm>
            <a:prstGeom prst="rect">
              <a:avLst/>
            </a:prstGeom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ctangle 23"/>
            <p:cNvSpPr/>
            <p:nvPr/>
          </p:nvSpPr>
          <p:spPr>
            <a:xfrm>
              <a:off x="2550475" y="1208344"/>
              <a:ext cx="2236978" cy="2679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70688" bIns="192024" numCol="1" spcCol="1270" anchor="t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97590" y="1927971"/>
            <a:ext cx="2236978" cy="1650707"/>
            <a:chOff x="5104032" y="224406"/>
            <a:chExt cx="2236978" cy="894791"/>
          </a:xfrm>
        </p:grpSpPr>
        <p:sp>
          <p:nvSpPr>
            <p:cNvPr id="21" name="Rectangle 20"/>
            <p:cNvSpPr/>
            <p:nvPr/>
          </p:nvSpPr>
          <p:spPr>
            <a:xfrm>
              <a:off x="5104032" y="224406"/>
              <a:ext cx="2236978" cy="894791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104032" y="224406"/>
              <a:ext cx="2236978" cy="8947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97590" y="3750128"/>
            <a:ext cx="2236978" cy="2437798"/>
            <a:chOff x="5100631" y="997110"/>
            <a:chExt cx="2236978" cy="2679120"/>
          </a:xfrm>
        </p:grpSpPr>
        <p:sp>
          <p:nvSpPr>
            <p:cNvPr id="19" name="Rectangle 18"/>
            <p:cNvSpPr/>
            <p:nvPr/>
          </p:nvSpPr>
          <p:spPr>
            <a:xfrm>
              <a:off x="5100631" y="997110"/>
              <a:ext cx="2236978" cy="2679120"/>
            </a:xfrm>
            <a:prstGeom prst="rect">
              <a:avLst/>
            </a:prstGeom>
          </p:spPr>
          <p:style>
            <a:ln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5100631" y="997110"/>
              <a:ext cx="2236978" cy="2679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70688" bIns="192024" numCol="1" spcCol="1270" anchor="t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751147" y="1927972"/>
            <a:ext cx="2236978" cy="1650706"/>
            <a:chOff x="7654187" y="224406"/>
            <a:chExt cx="2236978" cy="894791"/>
          </a:xfrm>
        </p:grpSpPr>
        <p:sp>
          <p:nvSpPr>
            <p:cNvPr id="17" name="Rectangle 16"/>
            <p:cNvSpPr/>
            <p:nvPr/>
          </p:nvSpPr>
          <p:spPr>
            <a:xfrm>
              <a:off x="7654187" y="224406"/>
              <a:ext cx="2236978" cy="894791"/>
            </a:xfrm>
            <a:prstGeom prst="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7654187" y="224406"/>
              <a:ext cx="2236978" cy="8947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747745" y="3750128"/>
            <a:ext cx="2236978" cy="2437798"/>
            <a:chOff x="7654187" y="1119198"/>
            <a:chExt cx="2236978" cy="2679120"/>
          </a:xfrm>
        </p:grpSpPr>
        <p:sp>
          <p:nvSpPr>
            <p:cNvPr id="15" name="Rectangle 14"/>
            <p:cNvSpPr/>
            <p:nvPr/>
          </p:nvSpPr>
          <p:spPr>
            <a:xfrm>
              <a:off x="7654187" y="1119198"/>
              <a:ext cx="2236978" cy="2679120"/>
            </a:xfrm>
            <a:prstGeom prst="rect">
              <a:avLst/>
            </a:prstGeom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7654187" y="1119198"/>
              <a:ext cx="2236978" cy="2679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70688" bIns="192024" numCol="1" spcCol="1270" anchor="t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6197590" y="1913708"/>
            <a:ext cx="2236978" cy="167923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Improves Return on Investment</a:t>
            </a:r>
            <a:endParaRPr lang="en-US" sz="2400" kern="1200" dirty="0"/>
          </a:p>
        </p:txBody>
      </p:sp>
      <p:sp>
        <p:nvSpPr>
          <p:cNvPr id="31" name="Rectangle 30"/>
          <p:cNvSpPr/>
          <p:nvPr/>
        </p:nvSpPr>
        <p:spPr>
          <a:xfrm>
            <a:off x="8747745" y="1913708"/>
            <a:ext cx="2236978" cy="167923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Improves Pt-centeredness &amp; Hospital’s Image</a:t>
            </a:r>
            <a:endParaRPr lang="en-US" sz="2400" kern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8747745" y="3783551"/>
            <a:ext cx="22369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Brands hospital as “high-quality” facility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Improves patient and family satisfaction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97590" y="3750128"/>
            <a:ext cx="22369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 cost  ~$412/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</a:rPr>
              <a:t>pt</a:t>
            </a:r>
            <a:endParaRPr lang="en-US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capacity for higher revenue 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relationship w/ ambulatory providers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47435" y="3750127"/>
            <a:ext cx="22369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Meets Joint Commission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Documents understanding of DC plan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97280" y="3750127"/>
            <a:ext cx="22369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30-day readmit rate by 25%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ED use by 8%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</a:rPr>
              <a:t>pt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 “readiness for discharge”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PCP follow-up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257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970190" y="4267201"/>
            <a:ext cx="825162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943958" y="3047202"/>
            <a:ext cx="4" cy="937383"/>
          </a:xfrm>
          <a:prstGeom prst="straightConnector1">
            <a:avLst/>
          </a:prstGeom>
          <a:ln w="38100">
            <a:solidFill>
              <a:srgbClr val="BD582C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9138" y="2677870"/>
            <a:ext cx="1579419" cy="369332"/>
          </a:xfrm>
          <a:prstGeom prst="rect">
            <a:avLst/>
          </a:prstGeom>
          <a:noFill/>
          <a:ln w="28575">
            <a:solidFill>
              <a:srgbClr val="BD582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Begin planning</a:t>
            </a:r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5339537" y="4271874"/>
            <a:ext cx="0" cy="32316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842777" y="4271874"/>
            <a:ext cx="0" cy="32316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922025" y="4271874"/>
            <a:ext cx="0" cy="32316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048293" y="4271874"/>
            <a:ext cx="0" cy="32316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630781" y="4271874"/>
            <a:ext cx="0" cy="32316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156115" y="4271874"/>
            <a:ext cx="0" cy="32316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943965" y="4285734"/>
            <a:ext cx="0" cy="32316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943961" y="3980935"/>
            <a:ext cx="0" cy="32316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0263571" y="4267201"/>
            <a:ext cx="0" cy="32316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0263567" y="3962402"/>
            <a:ext cx="0" cy="32316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362917" y="451734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780431" y="451734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071674" y="451734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74915" y="451734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654160" y="460889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888253" y="460889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30617" y="4558253"/>
            <a:ext cx="12519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Day 1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67258" y="2226838"/>
            <a:ext cx="1553866" cy="369332"/>
          </a:xfrm>
          <a:prstGeom prst="rect">
            <a:avLst/>
          </a:prstGeom>
          <a:noFill/>
          <a:ln w="28575">
            <a:solidFill>
              <a:srgbClr val="BD582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In-service #1</a:t>
            </a:r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2836363" y="2583471"/>
            <a:ext cx="6414" cy="1433587"/>
          </a:xfrm>
          <a:prstGeom prst="straightConnector1">
            <a:avLst/>
          </a:prstGeom>
          <a:ln w="38100">
            <a:solidFill>
              <a:srgbClr val="BD582C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5736283" y="5341623"/>
            <a:ext cx="251434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Month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772706" y="2259399"/>
            <a:ext cx="1768844" cy="646331"/>
          </a:xfrm>
          <a:prstGeom prst="rect">
            <a:avLst/>
          </a:prstGeom>
          <a:solidFill>
            <a:schemeClr val="accent1"/>
          </a:solidFill>
          <a:ln w="28575">
            <a:solidFill>
              <a:srgbClr val="BD582C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Begin implementation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54" name="Straight Arrow Connector 53"/>
          <p:cNvCxnSpPr>
            <a:stCxn id="53" idx="1"/>
          </p:cNvCxnSpPr>
          <p:nvPr/>
        </p:nvCxnSpPr>
        <p:spPr>
          <a:xfrm flipH="1">
            <a:off x="2990958" y="2582565"/>
            <a:ext cx="781748" cy="1413685"/>
          </a:xfrm>
          <a:prstGeom prst="straightConnector1">
            <a:avLst/>
          </a:prstGeom>
          <a:ln w="38100">
            <a:solidFill>
              <a:srgbClr val="BD582C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788594" y="2220528"/>
            <a:ext cx="1553866" cy="369332"/>
          </a:xfrm>
          <a:prstGeom prst="rect">
            <a:avLst/>
          </a:prstGeom>
          <a:noFill/>
          <a:ln w="28575">
            <a:solidFill>
              <a:srgbClr val="BD582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In-service #2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957943" y="3281262"/>
            <a:ext cx="700476" cy="369332"/>
          </a:xfrm>
          <a:prstGeom prst="rect">
            <a:avLst/>
          </a:prstGeom>
          <a:noFill/>
          <a:ln w="28575">
            <a:solidFill>
              <a:srgbClr val="BD582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3"/>
                </a:solidFill>
              </a:rPr>
              <a:t>Eval</a:t>
            </a:r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67" name="Straight Arrow Connector 66"/>
          <p:cNvCxnSpPr>
            <a:stCxn id="66" idx="2"/>
          </p:cNvCxnSpPr>
          <p:nvPr/>
        </p:nvCxnSpPr>
        <p:spPr>
          <a:xfrm>
            <a:off x="5308181" y="3650594"/>
            <a:ext cx="0" cy="398609"/>
          </a:xfrm>
          <a:prstGeom prst="straightConnector1">
            <a:avLst/>
          </a:prstGeom>
          <a:ln w="38100">
            <a:solidFill>
              <a:srgbClr val="BD582C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8" idx="2"/>
          </p:cNvCxnSpPr>
          <p:nvPr/>
        </p:nvCxnSpPr>
        <p:spPr>
          <a:xfrm flipH="1">
            <a:off x="5469440" y="2589860"/>
            <a:ext cx="1096087" cy="1406390"/>
          </a:xfrm>
          <a:prstGeom prst="straightConnector1">
            <a:avLst/>
          </a:prstGeom>
          <a:ln w="38100">
            <a:solidFill>
              <a:srgbClr val="BD582C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9734102" y="4083794"/>
            <a:ext cx="1174659" cy="369332"/>
          </a:xfrm>
          <a:prstGeom prst="rect">
            <a:avLst/>
          </a:prstGeom>
          <a:solidFill>
            <a:schemeClr val="accent5"/>
          </a:solidFill>
          <a:ln w="28575">
            <a:solidFill>
              <a:srgbClr val="BD582C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REFREEZE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237691" y="3275214"/>
            <a:ext cx="700476" cy="369332"/>
          </a:xfrm>
          <a:prstGeom prst="rect">
            <a:avLst/>
          </a:prstGeom>
          <a:noFill/>
          <a:ln w="28575">
            <a:solidFill>
              <a:srgbClr val="BD582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3"/>
                </a:solidFill>
              </a:rPr>
              <a:t>Eval</a:t>
            </a:r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86" name="Straight Arrow Connector 85"/>
          <p:cNvCxnSpPr>
            <a:stCxn id="85" idx="2"/>
          </p:cNvCxnSpPr>
          <p:nvPr/>
        </p:nvCxnSpPr>
        <p:spPr>
          <a:xfrm>
            <a:off x="6587929" y="3644546"/>
            <a:ext cx="0" cy="398609"/>
          </a:xfrm>
          <a:prstGeom prst="straightConnector1">
            <a:avLst/>
          </a:prstGeom>
          <a:ln w="38100">
            <a:solidFill>
              <a:srgbClr val="BD582C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7550153" y="3275214"/>
            <a:ext cx="700476" cy="369332"/>
          </a:xfrm>
          <a:prstGeom prst="rect">
            <a:avLst/>
          </a:prstGeom>
          <a:noFill/>
          <a:ln w="28575">
            <a:solidFill>
              <a:srgbClr val="BD582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3"/>
                </a:solidFill>
              </a:rPr>
              <a:t>Eval</a:t>
            </a:r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88" name="Straight Arrow Connector 87"/>
          <p:cNvCxnSpPr>
            <a:stCxn id="87" idx="2"/>
          </p:cNvCxnSpPr>
          <p:nvPr/>
        </p:nvCxnSpPr>
        <p:spPr>
          <a:xfrm>
            <a:off x="7900391" y="3644546"/>
            <a:ext cx="0" cy="398609"/>
          </a:xfrm>
          <a:prstGeom prst="straightConnector1">
            <a:avLst/>
          </a:prstGeom>
          <a:ln w="38100">
            <a:solidFill>
              <a:srgbClr val="BD582C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8786158" y="3275214"/>
            <a:ext cx="700476" cy="369332"/>
          </a:xfrm>
          <a:prstGeom prst="rect">
            <a:avLst/>
          </a:prstGeom>
          <a:noFill/>
          <a:ln w="28575">
            <a:solidFill>
              <a:srgbClr val="BD582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3"/>
                </a:solidFill>
              </a:rPr>
              <a:t>Eval</a:t>
            </a:r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90" name="Straight Arrow Connector 89"/>
          <p:cNvCxnSpPr>
            <a:stCxn id="89" idx="2"/>
          </p:cNvCxnSpPr>
          <p:nvPr/>
        </p:nvCxnSpPr>
        <p:spPr>
          <a:xfrm>
            <a:off x="9136396" y="3644546"/>
            <a:ext cx="0" cy="398609"/>
          </a:xfrm>
          <a:prstGeom prst="straightConnector1">
            <a:avLst/>
          </a:prstGeom>
          <a:ln w="38100">
            <a:solidFill>
              <a:srgbClr val="BD582C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3700596" y="3279917"/>
            <a:ext cx="700476" cy="369332"/>
          </a:xfrm>
          <a:prstGeom prst="rect">
            <a:avLst/>
          </a:prstGeom>
          <a:noFill/>
          <a:ln w="28575">
            <a:solidFill>
              <a:srgbClr val="BD582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3"/>
                </a:solidFill>
              </a:rPr>
              <a:t>Eval</a:t>
            </a:r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92" name="Straight Arrow Connector 91"/>
          <p:cNvCxnSpPr>
            <a:stCxn id="91" idx="2"/>
          </p:cNvCxnSpPr>
          <p:nvPr/>
        </p:nvCxnSpPr>
        <p:spPr>
          <a:xfrm>
            <a:off x="4050834" y="3649249"/>
            <a:ext cx="0" cy="398609"/>
          </a:xfrm>
          <a:prstGeom prst="straightConnector1">
            <a:avLst/>
          </a:prstGeom>
          <a:ln w="38100">
            <a:solidFill>
              <a:srgbClr val="BD582C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2815770" y="4063409"/>
            <a:ext cx="1270620" cy="369332"/>
          </a:xfrm>
          <a:prstGeom prst="rect">
            <a:avLst/>
          </a:prstGeom>
          <a:solidFill>
            <a:schemeClr val="accent5"/>
          </a:solidFill>
          <a:ln w="28575">
            <a:solidFill>
              <a:srgbClr val="BD582C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UNFREEZE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201408" y="4061718"/>
            <a:ext cx="5436016" cy="369332"/>
          </a:xfrm>
          <a:prstGeom prst="rect">
            <a:avLst/>
          </a:prstGeom>
          <a:solidFill>
            <a:schemeClr val="accent5"/>
          </a:solidFill>
          <a:ln w="28575">
            <a:solidFill>
              <a:srgbClr val="BD582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  O  V  I  N  G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168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FISCAL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80160" y="2099310"/>
          <a:ext cx="987552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4640"/>
                <a:gridCol w="3230880"/>
              </a:tblGrid>
              <a:tr h="56692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Budget Item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$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6692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Follow-up</a:t>
                      </a:r>
                      <a:r>
                        <a:rPr lang="en-US" sz="2400" baseline="0" dirty="0" smtClean="0"/>
                        <a:t> phone call RN salary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$28,000.00</a:t>
                      </a:r>
                      <a:endParaRPr lang="en-US" sz="2400" dirty="0"/>
                    </a:p>
                  </a:txBody>
                  <a:tcPr/>
                </a:tc>
              </a:tr>
              <a:tr h="56692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In-services (36 nurses @ salary rate, </a:t>
                      </a:r>
                      <a:r>
                        <a:rPr lang="en-US" sz="2400" dirty="0" err="1" smtClean="0"/>
                        <a:t>avg</a:t>
                      </a:r>
                      <a:r>
                        <a:rPr lang="en-US" sz="2400" dirty="0" smtClean="0"/>
                        <a:t> $45/hr)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$1,620.00</a:t>
                      </a:r>
                      <a:endParaRPr lang="en-US" sz="2400" dirty="0"/>
                    </a:p>
                  </a:txBody>
                  <a:tcPr/>
                </a:tc>
              </a:tr>
              <a:tr h="56692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Discharge Planning Checklists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$1560.00</a:t>
                      </a:r>
                      <a:endParaRPr lang="en-US" sz="2400" dirty="0"/>
                    </a:p>
                  </a:txBody>
                  <a:tcPr/>
                </a:tc>
              </a:tr>
              <a:tr h="56692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Other pertinent</a:t>
                      </a:r>
                      <a:r>
                        <a:rPr lang="en-US" sz="2400" baseline="0" dirty="0" smtClean="0"/>
                        <a:t> materials (in-service docs, stickers, posters, </a:t>
                      </a:r>
                      <a:r>
                        <a:rPr lang="en-US" sz="2400" baseline="0" dirty="0" err="1" smtClean="0"/>
                        <a:t>pt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surverys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$223.00</a:t>
                      </a:r>
                      <a:endParaRPr lang="en-US" sz="2400" dirty="0"/>
                    </a:p>
                  </a:txBody>
                  <a:tcPr/>
                </a:tc>
              </a:tr>
              <a:tr h="566928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TOTAL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$32,203.00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4501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Patients and family members</a:t>
            </a:r>
          </a:p>
          <a:p>
            <a:endParaRPr lang="en-US" sz="2800" dirty="0"/>
          </a:p>
          <a:p>
            <a:r>
              <a:rPr lang="en-US" sz="2800" dirty="0"/>
              <a:t>Nursing staff on the med-surg. floor</a:t>
            </a:r>
          </a:p>
          <a:p>
            <a:r>
              <a:rPr lang="en-US" sz="2800" dirty="0"/>
              <a:t>One </a:t>
            </a:r>
            <a:r>
              <a:rPr lang="en-US" sz="2800" dirty="0" smtClean="0"/>
              <a:t>RN</a:t>
            </a:r>
            <a:endParaRPr lang="en-US" sz="2800" dirty="0"/>
          </a:p>
          <a:p>
            <a:pPr lvl="1"/>
            <a:r>
              <a:rPr lang="en-US" sz="2600" dirty="0"/>
              <a:t>Dedicated to make follow up phone calls  </a:t>
            </a:r>
          </a:p>
          <a:p>
            <a:pPr lvl="1"/>
            <a:r>
              <a:rPr lang="en-US" sz="2600" dirty="0">
                <a:latin typeface="Calibri" charset="0"/>
              </a:rPr>
              <a:t>8 hour shift, 5 days a week </a:t>
            </a:r>
            <a:endParaRPr lang="en-US" sz="2600" dirty="0"/>
          </a:p>
          <a:p>
            <a:endParaRPr lang="en-US" sz="2600" dirty="0">
              <a:latin typeface="Calibri" charset="0"/>
            </a:endParaRPr>
          </a:p>
          <a:p>
            <a:r>
              <a:rPr lang="en-US" sz="2800" dirty="0">
                <a:latin typeface="Calibri" charset="0"/>
              </a:rPr>
              <a:t>Support from Nursing Leaders </a:t>
            </a:r>
            <a:r>
              <a:rPr lang="en-US" sz="2800" dirty="0" smtClean="0">
                <a:latin typeface="Calibri" charset="0"/>
              </a:rPr>
              <a:t>and </a:t>
            </a:r>
            <a:r>
              <a:rPr lang="en-US" sz="2800" dirty="0">
                <a:latin typeface="Calibri" charset="0"/>
              </a:rPr>
              <a:t>Management</a:t>
            </a:r>
          </a:p>
          <a:p>
            <a:r>
              <a:rPr lang="en-US" sz="2800" dirty="0"/>
              <a:t>Stakeholder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442960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STRATEGIES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49" y="1763399"/>
            <a:ext cx="3601413" cy="4660654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262" y="4521353"/>
            <a:ext cx="7328027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16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Complementary Telephone Strategies to Improve Post Discharge Communication</a:t>
            </a:r>
            <a:br>
              <a:rPr lang="en-US" dirty="0"/>
            </a:br>
            <a:r>
              <a:rPr lang="en-US" sz="2400" dirty="0">
                <a:solidFill>
                  <a:srgbClr val="404040"/>
                </a:solidFill>
                <a:latin typeface="Calibri Light"/>
              </a:rPr>
              <a:t/>
            </a:r>
            <a:br>
              <a:rPr lang="en-US" sz="2400" dirty="0">
                <a:solidFill>
                  <a:srgbClr val="404040"/>
                </a:solidFill>
                <a:latin typeface="Calibri Light"/>
              </a:rPr>
            </a:br>
            <a:r>
              <a:rPr lang="en-US" sz="2400" dirty="0">
                <a:solidFill>
                  <a:srgbClr val="404040"/>
                </a:solidFill>
                <a:latin typeface="Calibri Light"/>
              </a:rPr>
              <a:t>Rennke, Kesh, Neeman &amp; Sengal (2011)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Patient Hotline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13% of DC patients called</a:t>
            </a:r>
          </a:p>
          <a:p>
            <a:r>
              <a:rPr lang="en-US" b="1" dirty="0"/>
              <a:t>Cost: </a:t>
            </a:r>
            <a:r>
              <a:rPr lang="en-US" dirty="0"/>
              <a:t>$0.26 per call</a:t>
            </a:r>
          </a:p>
          <a:p>
            <a:r>
              <a:rPr lang="en-US" b="1" dirty="0"/>
              <a:t>Estimated length of call:  </a:t>
            </a:r>
            <a:r>
              <a:rPr lang="en-US" dirty="0"/>
              <a:t>5 minutes</a:t>
            </a:r>
          </a:p>
          <a:p>
            <a:r>
              <a:rPr lang="en-US" b="1" dirty="0"/>
              <a:t>Benefits: </a:t>
            </a:r>
            <a:r>
              <a:rPr lang="en-US" dirty="0"/>
              <a:t>Ability to contact as needed, low cost and easy to implement.</a:t>
            </a:r>
          </a:p>
          <a:p>
            <a:r>
              <a:rPr lang="en-US" b="1" dirty="0"/>
              <a:t>Drawbacks: </a:t>
            </a:r>
            <a:r>
              <a:rPr lang="en-US" dirty="0"/>
              <a:t>system depends on patient to initiate call.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/>
              <a:t>Nurse-initiated </a:t>
            </a:r>
            <a:r>
              <a:rPr lang="en-US" b="1" dirty="0" smtClean="0"/>
              <a:t>Follow </a:t>
            </a:r>
            <a:r>
              <a:rPr lang="en-US" b="1" dirty="0"/>
              <a:t>up Call within </a:t>
            </a:r>
            <a:r>
              <a:rPr lang="en-US" b="1" dirty="0" smtClean="0"/>
              <a:t>72 </a:t>
            </a:r>
            <a:r>
              <a:rPr lang="en-US" b="1" dirty="0"/>
              <a:t>hours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47% of DC patients were successfully contacted. </a:t>
            </a:r>
          </a:p>
          <a:p>
            <a:r>
              <a:rPr lang="en-US" b="1" dirty="0"/>
              <a:t>Cost: </a:t>
            </a:r>
            <a:r>
              <a:rPr lang="en-US" dirty="0"/>
              <a:t>$8.50 per call</a:t>
            </a:r>
          </a:p>
          <a:p>
            <a:r>
              <a:rPr lang="en-US" b="1" dirty="0"/>
              <a:t>Estimated length of call: </a:t>
            </a:r>
            <a:r>
              <a:rPr lang="en-US" dirty="0"/>
              <a:t>20 minutes</a:t>
            </a:r>
          </a:p>
          <a:p>
            <a:r>
              <a:rPr lang="en-US" b="1" dirty="0"/>
              <a:t>Benefits: </a:t>
            </a:r>
            <a:r>
              <a:rPr lang="en-US" dirty="0"/>
              <a:t>Identifies unrecognized needs, opportunity to confirm understanding and counsel patient on DC plan.</a:t>
            </a:r>
          </a:p>
          <a:p>
            <a:r>
              <a:rPr lang="en-US" b="1" dirty="0"/>
              <a:t>Drawbacks: </a:t>
            </a:r>
            <a:r>
              <a:rPr lang="en-US" dirty="0"/>
              <a:t>greater cost and resources used.</a:t>
            </a:r>
          </a:p>
        </p:txBody>
      </p:sp>
    </p:spTree>
    <p:extLst>
      <p:ext uri="{BB962C8B-B14F-4D97-AF65-F5344CB8AC3E}">
        <p14:creationId xmlns:p14="http://schemas.microsoft.com/office/powerpoint/2010/main" val="3294688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Improving Discharge Planning and Education of Nursing Students: A Collaborative Approach</a:t>
            </a:r>
            <a:r>
              <a:rPr lang="en-US" dirty="0"/>
              <a:t> </a:t>
            </a:r>
            <a:br>
              <a:rPr lang="en-US" dirty="0"/>
            </a:br>
            <a:r>
              <a:rPr lang="en-US" sz="2400" dirty="0">
                <a:solidFill>
                  <a:srgbClr val="404040"/>
                </a:solidFill>
                <a:latin typeface="Calibri Light"/>
              </a:rPr>
              <a:t>Dodge (2014)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teach-back method, which is a comprehensive, evidence based strategy can be implemented to improve the quality of discharge teaching.  </a:t>
            </a:r>
          </a:p>
          <a:p>
            <a:pPr lvl="1"/>
            <a:r>
              <a:rPr lang="en-US" dirty="0"/>
              <a:t>Recommended by: National Quality Forum (NQF), The Joint Commission (TJC), and The American Medical Association (AMA).</a:t>
            </a:r>
          </a:p>
          <a:p>
            <a:pPr lvl="1"/>
            <a:endParaRPr lang="en-US" dirty="0">
              <a:solidFill>
                <a:srgbClr val="404040"/>
              </a:solidFill>
              <a:latin typeface="Calibri"/>
            </a:endParaRPr>
          </a:p>
          <a:p>
            <a:pPr marL="201168" lvl="1" indent="0">
              <a:buNone/>
            </a:pPr>
            <a:r>
              <a:rPr lang="en-US" dirty="0">
                <a:solidFill>
                  <a:srgbClr val="404040"/>
                </a:solidFill>
                <a:latin typeface="Calibri"/>
              </a:rPr>
              <a:t>Gives the nurse the ability to measure patient understanding and identify areas that need reinforcement and clarification. </a:t>
            </a:r>
          </a:p>
          <a:p>
            <a:pPr lvl="1"/>
            <a:endParaRPr lang="en-US" dirty="0">
              <a:solidFill>
                <a:srgbClr val="404040"/>
              </a:solidFill>
              <a:latin typeface="Calibri"/>
            </a:endParaRPr>
          </a:p>
          <a:p>
            <a:pPr lvl="1"/>
            <a:r>
              <a:rPr lang="en-US" dirty="0">
                <a:solidFill>
                  <a:srgbClr val="404040"/>
                </a:solidFill>
                <a:latin typeface="Calibri"/>
              </a:rPr>
              <a:t>"Living </a:t>
            </a:r>
            <a:r>
              <a:rPr lang="en-US" dirty="0" smtClean="0">
                <a:solidFill>
                  <a:srgbClr val="404040"/>
                </a:solidFill>
                <a:latin typeface="Calibri"/>
              </a:rPr>
              <a:t>room </a:t>
            </a:r>
            <a:r>
              <a:rPr lang="en-US" dirty="0">
                <a:solidFill>
                  <a:srgbClr val="404040"/>
                </a:solidFill>
                <a:latin typeface="Calibri"/>
              </a:rPr>
              <a:t>language"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alibri"/>
              </a:rPr>
              <a:t>Limiting teaching to 3-5 concepts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alibri"/>
              </a:rPr>
              <a:t>"Shame </a:t>
            </a:r>
            <a:r>
              <a:rPr lang="en-US" dirty="0" smtClean="0">
                <a:solidFill>
                  <a:srgbClr val="404040"/>
                </a:solidFill>
                <a:latin typeface="Calibri"/>
              </a:rPr>
              <a:t>free</a:t>
            </a:r>
            <a:r>
              <a:rPr lang="en-US" dirty="0">
                <a:solidFill>
                  <a:srgbClr val="404040"/>
                </a:solidFill>
                <a:latin typeface="Calibri"/>
              </a:rPr>
              <a:t>" teaching model</a:t>
            </a:r>
          </a:p>
          <a:p>
            <a:pPr lvl="1"/>
            <a:endParaRPr lang="en-US" dirty="0">
              <a:solidFill>
                <a:srgbClr val="404040"/>
              </a:solidFill>
              <a:latin typeface="Calibri"/>
            </a:endParaRPr>
          </a:p>
          <a:p>
            <a:pPr marL="201168" lvl="1" indent="0">
              <a:buNone/>
            </a:pPr>
            <a:r>
              <a:rPr lang="en-US" dirty="0">
                <a:solidFill>
                  <a:srgbClr val="404040"/>
                </a:solidFill>
                <a:latin typeface="Calibri"/>
              </a:rPr>
              <a:t>One hour training session for staff and follow up phone calls 72 hours after DC to evaluate effectiveness of </a:t>
            </a:r>
            <a:r>
              <a:rPr lang="en-US" dirty="0" smtClean="0">
                <a:solidFill>
                  <a:srgbClr val="404040"/>
                </a:solidFill>
                <a:latin typeface="Calibri"/>
              </a:rPr>
              <a:t>teaching</a:t>
            </a:r>
            <a:endParaRPr lang="en-US" dirty="0">
              <a:solidFill>
                <a:srgbClr val="40404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469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Role of Nurses in Hospital Quality Improvement</a:t>
            </a:r>
            <a:br>
              <a:rPr lang="en-US" dirty="0"/>
            </a:br>
            <a:r>
              <a:rPr lang="en-US" sz="2400" dirty="0"/>
              <a:t>Draper, Felland, Liebhaber &amp;Melichar (2008)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incentives:</a:t>
            </a:r>
          </a:p>
          <a:p>
            <a:r>
              <a:rPr lang="en-US" dirty="0"/>
              <a:t>The Joint Commission require hospitals to seek accreditation that reports core quality measures. Hospitals need accreditations for reimbursement. </a:t>
            </a:r>
          </a:p>
          <a:p>
            <a:r>
              <a:rPr lang="en-US" dirty="0"/>
              <a:t>Centers for Medicare and Medicaid Services launched the Voluntary Hospital Quality Initiative (HQI).</a:t>
            </a:r>
          </a:p>
          <a:p>
            <a:pPr lvl="1"/>
            <a:r>
              <a:rPr lang="en-US" dirty="0"/>
              <a:t>This is displayed on a public website </a:t>
            </a:r>
          </a:p>
          <a:p>
            <a:pPr lvl="1"/>
            <a:r>
              <a:rPr lang="en-US" dirty="0"/>
              <a:t>Hospitals that participate in HQI receive 0.4% point reduction on annual payment for Medical and Medicare. </a:t>
            </a:r>
          </a:p>
          <a:p>
            <a:r>
              <a:rPr lang="en-US" dirty="0"/>
              <a:t>Important for obtaining Magnet status</a:t>
            </a:r>
          </a:p>
          <a:p>
            <a:r>
              <a:rPr lang="en-US" dirty="0"/>
              <a:t>Builds facility reputation.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 flipV="1">
            <a:off x="1392554" y="6790083"/>
            <a:ext cx="4922427" cy="115887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5198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22207" y="493713"/>
            <a:ext cx="3279736" cy="1449387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7" name="Shape 4"/>
          <p:cNvSpPr/>
          <p:nvPr/>
        </p:nvSpPr>
        <p:spPr>
          <a:xfrm>
            <a:off x="9242224" y="663873"/>
            <a:ext cx="1768232" cy="169908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800" kern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5162550" y="4914900"/>
            <a:ext cx="2076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Pts “strongly agree” understand care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553600" y="3644139"/>
            <a:ext cx="2988394" cy="2988394"/>
            <a:chOff x="1553600" y="3644139"/>
            <a:chExt cx="2988394" cy="2988394"/>
          </a:xfrm>
        </p:grpSpPr>
        <p:grpSp>
          <p:nvGrpSpPr>
            <p:cNvPr id="17" name="Group 16"/>
            <p:cNvGrpSpPr/>
            <p:nvPr/>
          </p:nvGrpSpPr>
          <p:grpSpPr>
            <a:xfrm>
              <a:off x="1795662" y="4030014"/>
              <a:ext cx="2123675" cy="2123675"/>
              <a:chOff x="2136445" y="238642"/>
              <a:chExt cx="2123675" cy="2123675"/>
            </a:xfrm>
          </p:grpSpPr>
          <p:sp>
            <p:nvSpPr>
              <p:cNvPr id="18" name="Shape 17"/>
              <p:cNvSpPr/>
              <p:nvPr/>
            </p:nvSpPr>
            <p:spPr>
              <a:xfrm rot="20700000">
                <a:off x="2136445" y="238642"/>
                <a:ext cx="2123675" cy="2123675"/>
              </a:xfrm>
              <a:prstGeom prst="gear6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Shape 4"/>
              <p:cNvSpPr/>
              <p:nvPr/>
            </p:nvSpPr>
            <p:spPr>
              <a:xfrm>
                <a:off x="2602229" y="704426"/>
                <a:ext cx="1192106" cy="11921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8260" tIns="48260" rIns="48260" bIns="48260" numCol="1" spcCol="1270" anchor="ctr" anchorCtr="0">
                <a:noAutofit/>
              </a:bodyPr>
              <a:lstStyle/>
              <a:p>
                <a:pPr lvl="0" algn="ctr" defTabSz="1689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800" kern="1200" dirty="0"/>
              </a:p>
            </p:txBody>
          </p:sp>
        </p:grpSp>
        <p:sp>
          <p:nvSpPr>
            <p:cNvPr id="26" name="Circular Arrow 25"/>
            <p:cNvSpPr/>
            <p:nvPr/>
          </p:nvSpPr>
          <p:spPr>
            <a:xfrm rot="10800000">
              <a:off x="1553600" y="3644139"/>
              <a:ext cx="2988394" cy="2988394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TextBox 27"/>
            <p:cNvSpPr txBox="1"/>
            <p:nvPr/>
          </p:nvSpPr>
          <p:spPr>
            <a:xfrm>
              <a:off x="2086437" y="4561627"/>
              <a:ext cx="15244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teach</a:t>
              </a:r>
            </a:p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back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179404" y="292162"/>
            <a:ext cx="2771648" cy="2771648"/>
            <a:chOff x="6179404" y="292162"/>
            <a:chExt cx="2771648" cy="2771648"/>
          </a:xfrm>
        </p:grpSpPr>
        <p:grpSp>
          <p:nvGrpSpPr>
            <p:cNvPr id="8" name="Group 7"/>
            <p:cNvGrpSpPr/>
            <p:nvPr/>
          </p:nvGrpSpPr>
          <p:grpSpPr>
            <a:xfrm>
              <a:off x="6383867" y="859367"/>
              <a:ext cx="2167466" cy="2167466"/>
              <a:chOff x="922443" y="1733973"/>
              <a:chExt cx="2167466" cy="2167466"/>
            </a:xfrm>
          </p:grpSpPr>
          <p:sp>
            <p:nvSpPr>
              <p:cNvPr id="9" name="Shape 8"/>
              <p:cNvSpPr/>
              <p:nvPr/>
            </p:nvSpPr>
            <p:spPr>
              <a:xfrm>
                <a:off x="922443" y="1733973"/>
                <a:ext cx="2167466" cy="2167466"/>
              </a:xfrm>
              <a:prstGeom prst="gear6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Shape 4"/>
              <p:cNvSpPr/>
              <p:nvPr/>
            </p:nvSpPr>
            <p:spPr>
              <a:xfrm>
                <a:off x="1468109" y="2282937"/>
                <a:ext cx="1076134" cy="10695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3180" tIns="43180" rIns="43180" bIns="43180" numCol="1" spcCol="1270" anchor="ctr" anchorCtr="0">
                <a:noAutofit/>
              </a:bodyPr>
              <a:lstStyle/>
              <a:p>
                <a:pPr lvl="0" algn="ctr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400" kern="1200"/>
              </a:p>
            </p:txBody>
          </p:sp>
        </p:grpSp>
        <p:sp>
          <p:nvSpPr>
            <p:cNvPr id="25" name="Shape 24"/>
            <p:cNvSpPr/>
            <p:nvPr/>
          </p:nvSpPr>
          <p:spPr>
            <a:xfrm rot="5056005">
              <a:off x="6179404" y="292162"/>
              <a:ext cx="2771648" cy="2771648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TextBox 28"/>
            <p:cNvSpPr txBox="1"/>
            <p:nvPr/>
          </p:nvSpPr>
          <p:spPr>
            <a:xfrm>
              <a:off x="6510192" y="1350297"/>
              <a:ext cx="195528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in-</a:t>
              </a:r>
            </a:p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service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218969" y="209843"/>
            <a:ext cx="3814741" cy="3814741"/>
            <a:chOff x="8218969" y="209843"/>
            <a:chExt cx="3814741" cy="3814741"/>
          </a:xfrm>
        </p:grpSpPr>
        <p:grpSp>
          <p:nvGrpSpPr>
            <p:cNvPr id="11" name="Group 10"/>
            <p:cNvGrpSpPr/>
            <p:nvPr/>
          </p:nvGrpSpPr>
          <p:grpSpPr>
            <a:xfrm>
              <a:off x="8448247" y="663873"/>
              <a:ext cx="2980266" cy="2980266"/>
              <a:chOff x="2656416" y="2438400"/>
              <a:chExt cx="2980266" cy="2980266"/>
            </a:xfrm>
          </p:grpSpPr>
          <p:sp>
            <p:nvSpPr>
              <p:cNvPr id="12" name="Shape 11"/>
              <p:cNvSpPr/>
              <p:nvPr/>
            </p:nvSpPr>
            <p:spPr>
              <a:xfrm>
                <a:off x="2656416" y="2438400"/>
                <a:ext cx="2980266" cy="2980266"/>
              </a:xfrm>
              <a:prstGeom prst="gear9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Shape 4"/>
              <p:cNvSpPr/>
              <p:nvPr/>
            </p:nvSpPr>
            <p:spPr>
              <a:xfrm>
                <a:off x="3255582" y="3136513"/>
                <a:ext cx="1781934" cy="153191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1120" tIns="71120" rIns="71120" bIns="71120" numCol="1" spcCol="1270" anchor="ctr" anchorCtr="0">
                <a:noAutofit/>
              </a:bodyPr>
              <a:lstStyle/>
              <a:p>
                <a:pPr lvl="0" algn="ctr" defTabSz="2489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600" kern="1200"/>
              </a:p>
            </p:txBody>
          </p:sp>
        </p:grpSp>
        <p:sp>
          <p:nvSpPr>
            <p:cNvPr id="24" name="Circular Arrow 23"/>
            <p:cNvSpPr/>
            <p:nvPr/>
          </p:nvSpPr>
          <p:spPr>
            <a:xfrm rot="1463956">
              <a:off x="8218969" y="209843"/>
              <a:ext cx="3814741" cy="3814741"/>
            </a:xfrm>
            <a:prstGeom prst="circularArrow">
              <a:avLst>
                <a:gd name="adj1" fmla="val 4688"/>
                <a:gd name="adj2" fmla="val 299029"/>
                <a:gd name="adj3" fmla="val 2539295"/>
                <a:gd name="adj4" fmla="val 15812321"/>
                <a:gd name="adj5" fmla="val 5469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TextBox 29"/>
            <p:cNvSpPr txBox="1"/>
            <p:nvPr/>
          </p:nvSpPr>
          <p:spPr>
            <a:xfrm>
              <a:off x="9171127" y="1375831"/>
              <a:ext cx="152445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Lewin’s Change </a:t>
              </a:r>
              <a:r>
                <a:rPr lang="en-US" sz="3200" dirty="0">
                  <a:solidFill>
                    <a:schemeClr val="bg1"/>
                  </a:solidFill>
                </a:rPr>
                <a:t>T</a:t>
              </a:r>
              <a:r>
                <a:rPr lang="en-US" sz="3200" dirty="0" smtClean="0">
                  <a:solidFill>
                    <a:schemeClr val="bg1"/>
                  </a:solidFill>
                </a:rPr>
                <a:t>heory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918048" y="3282523"/>
            <a:ext cx="2988394" cy="2714572"/>
            <a:chOff x="7918048" y="3282523"/>
            <a:chExt cx="2988394" cy="2714572"/>
          </a:xfrm>
        </p:grpSpPr>
        <p:grpSp>
          <p:nvGrpSpPr>
            <p:cNvPr id="14" name="Group 13"/>
            <p:cNvGrpSpPr/>
            <p:nvPr/>
          </p:nvGrpSpPr>
          <p:grpSpPr>
            <a:xfrm>
              <a:off x="8180386" y="3433962"/>
              <a:ext cx="2123675" cy="2123675"/>
              <a:chOff x="2136445" y="238642"/>
              <a:chExt cx="2123675" cy="2123675"/>
            </a:xfrm>
          </p:grpSpPr>
          <p:sp>
            <p:nvSpPr>
              <p:cNvPr id="15" name="Shape 14"/>
              <p:cNvSpPr/>
              <p:nvPr/>
            </p:nvSpPr>
            <p:spPr>
              <a:xfrm rot="20700000">
                <a:off x="2136445" y="238642"/>
                <a:ext cx="2123675" cy="2123675"/>
              </a:xfrm>
              <a:prstGeom prst="gear6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Shape 4"/>
              <p:cNvSpPr/>
              <p:nvPr/>
            </p:nvSpPr>
            <p:spPr>
              <a:xfrm>
                <a:off x="2602229" y="704426"/>
                <a:ext cx="1192106" cy="11921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8260" tIns="48260" rIns="48260" bIns="48260" numCol="1" spcCol="1270" anchor="ctr" anchorCtr="0">
                <a:noAutofit/>
              </a:bodyPr>
              <a:lstStyle/>
              <a:p>
                <a:pPr lvl="0" algn="ctr" defTabSz="1689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800" kern="1200" dirty="0"/>
              </a:p>
            </p:txBody>
          </p:sp>
        </p:grpSp>
        <p:sp>
          <p:nvSpPr>
            <p:cNvPr id="23" name="Circular Arrow 22"/>
            <p:cNvSpPr/>
            <p:nvPr/>
          </p:nvSpPr>
          <p:spPr>
            <a:xfrm rot="12346266" flipV="1">
              <a:off x="7918048" y="3282523"/>
              <a:ext cx="2988394" cy="2714572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TextBox 30"/>
            <p:cNvSpPr txBox="1"/>
            <p:nvPr/>
          </p:nvSpPr>
          <p:spPr>
            <a:xfrm>
              <a:off x="8521535" y="4102122"/>
              <a:ext cx="1524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Monthly evaluations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351232" y="2616450"/>
            <a:ext cx="3814741" cy="3814741"/>
            <a:chOff x="4351232" y="2616450"/>
            <a:chExt cx="3814741" cy="3814741"/>
          </a:xfrm>
        </p:grpSpPr>
        <p:grpSp>
          <p:nvGrpSpPr>
            <p:cNvPr id="36" name="Group 35"/>
            <p:cNvGrpSpPr/>
            <p:nvPr/>
          </p:nvGrpSpPr>
          <p:grpSpPr>
            <a:xfrm>
              <a:off x="4566721" y="3073986"/>
              <a:ext cx="2980266" cy="2980266"/>
              <a:chOff x="2656416" y="2438400"/>
              <a:chExt cx="2980266" cy="2980266"/>
            </a:xfrm>
          </p:grpSpPr>
          <p:sp>
            <p:nvSpPr>
              <p:cNvPr id="46" name="Shape 45"/>
              <p:cNvSpPr/>
              <p:nvPr/>
            </p:nvSpPr>
            <p:spPr>
              <a:xfrm>
                <a:off x="2656416" y="2438400"/>
                <a:ext cx="2980266" cy="2980266"/>
              </a:xfrm>
              <a:prstGeom prst="gear9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7" name="Shape 4"/>
              <p:cNvSpPr/>
              <p:nvPr/>
            </p:nvSpPr>
            <p:spPr>
              <a:xfrm>
                <a:off x="3255582" y="3136513"/>
                <a:ext cx="1781934" cy="153191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2667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6000" kern="1200" dirty="0" smtClean="0"/>
                  <a:t>37%</a:t>
                </a:r>
                <a:endParaRPr lang="en-US" sz="6000" kern="1200" dirty="0"/>
              </a:p>
            </p:txBody>
          </p:sp>
        </p:grpSp>
        <p:sp>
          <p:nvSpPr>
            <p:cNvPr id="39" name="Circular Arrow 38"/>
            <p:cNvSpPr/>
            <p:nvPr/>
          </p:nvSpPr>
          <p:spPr>
            <a:xfrm>
              <a:off x="4351232" y="2616450"/>
              <a:ext cx="3814741" cy="3814741"/>
            </a:xfrm>
            <a:prstGeom prst="circularArrow">
              <a:avLst>
                <a:gd name="adj1" fmla="val 4688"/>
                <a:gd name="adj2" fmla="val 299029"/>
                <a:gd name="adj3" fmla="val 2539295"/>
                <a:gd name="adj4" fmla="val 15812321"/>
                <a:gd name="adj5" fmla="val 5469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50" name="Group 49"/>
          <p:cNvGrpSpPr/>
          <p:nvPr/>
        </p:nvGrpSpPr>
        <p:grpSpPr>
          <a:xfrm>
            <a:off x="2448893" y="1884726"/>
            <a:ext cx="2771648" cy="2771648"/>
            <a:chOff x="2448893" y="1884726"/>
            <a:chExt cx="2771648" cy="2771648"/>
          </a:xfrm>
        </p:grpSpPr>
        <p:grpSp>
          <p:nvGrpSpPr>
            <p:cNvPr id="37" name="Group 36"/>
            <p:cNvGrpSpPr/>
            <p:nvPr/>
          </p:nvGrpSpPr>
          <p:grpSpPr>
            <a:xfrm>
              <a:off x="2832748" y="2369559"/>
              <a:ext cx="2167466" cy="2167466"/>
              <a:chOff x="922443" y="1733973"/>
              <a:chExt cx="2167466" cy="2167466"/>
            </a:xfrm>
          </p:grpSpPr>
          <p:sp>
            <p:nvSpPr>
              <p:cNvPr id="44" name="Shape 43"/>
              <p:cNvSpPr/>
              <p:nvPr/>
            </p:nvSpPr>
            <p:spPr>
              <a:xfrm>
                <a:off x="922443" y="1733973"/>
                <a:ext cx="2167466" cy="2167466"/>
              </a:xfrm>
              <a:prstGeom prst="gear6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5" name="Shape 6"/>
              <p:cNvSpPr/>
              <p:nvPr/>
            </p:nvSpPr>
            <p:spPr>
              <a:xfrm>
                <a:off x="1468109" y="2282937"/>
                <a:ext cx="1076134" cy="10695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kern="1200" dirty="0" smtClean="0"/>
                  <a:t>DPC</a:t>
                </a:r>
                <a:endParaRPr lang="en-US" sz="2300" kern="1200" dirty="0"/>
              </a:p>
            </p:txBody>
          </p:sp>
        </p:grpSp>
        <p:sp>
          <p:nvSpPr>
            <p:cNvPr id="40" name="Shape 39"/>
            <p:cNvSpPr/>
            <p:nvPr/>
          </p:nvSpPr>
          <p:spPr>
            <a:xfrm>
              <a:off x="2448893" y="1884726"/>
              <a:ext cx="2771648" cy="2771648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51" name="Group 50"/>
          <p:cNvGrpSpPr/>
          <p:nvPr/>
        </p:nvGrpSpPr>
        <p:grpSpPr>
          <a:xfrm>
            <a:off x="3555522" y="403810"/>
            <a:ext cx="2988394" cy="2988394"/>
            <a:chOff x="3555522" y="403810"/>
            <a:chExt cx="2988394" cy="2988394"/>
          </a:xfrm>
        </p:grpSpPr>
        <p:grpSp>
          <p:nvGrpSpPr>
            <p:cNvPr id="38" name="Group 37"/>
            <p:cNvGrpSpPr/>
            <p:nvPr/>
          </p:nvGrpSpPr>
          <p:grpSpPr>
            <a:xfrm>
              <a:off x="4046750" y="874228"/>
              <a:ext cx="2123675" cy="2123675"/>
              <a:chOff x="2136445" y="238642"/>
              <a:chExt cx="2123675" cy="2123675"/>
            </a:xfrm>
          </p:grpSpPr>
          <p:sp>
            <p:nvSpPr>
              <p:cNvPr id="42" name="Shape 41"/>
              <p:cNvSpPr/>
              <p:nvPr/>
            </p:nvSpPr>
            <p:spPr>
              <a:xfrm rot="20700000">
                <a:off x="2136445" y="238642"/>
                <a:ext cx="2123675" cy="2123675"/>
              </a:xfrm>
              <a:prstGeom prst="gear6">
                <a:avLst/>
              </a:prstGeom>
              <a:solidFill>
                <a:srgbClr val="C2BC8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Shape 8"/>
              <p:cNvSpPr/>
              <p:nvPr/>
            </p:nvSpPr>
            <p:spPr>
              <a:xfrm>
                <a:off x="2602229" y="704426"/>
                <a:ext cx="1192106" cy="11921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9210" tIns="29210" rIns="29210" bIns="2921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300" kern="1200" dirty="0" smtClean="0"/>
                  <a:t>Follow-up phone call</a:t>
                </a:r>
                <a:endParaRPr lang="en-US" sz="2300" kern="1200" dirty="0"/>
              </a:p>
            </p:txBody>
          </p:sp>
        </p:grpSp>
        <p:sp>
          <p:nvSpPr>
            <p:cNvPr id="41" name="Circular Arrow 40"/>
            <p:cNvSpPr/>
            <p:nvPr/>
          </p:nvSpPr>
          <p:spPr>
            <a:xfrm>
              <a:off x="3555522" y="403810"/>
              <a:ext cx="2988394" cy="2988394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  <a:solidFill>
              <a:srgbClr val="C2BC8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735097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Leadership support </a:t>
            </a:r>
          </a:p>
          <a:p>
            <a:pPr lvl="1"/>
            <a:r>
              <a:rPr lang="en-US" dirty="0"/>
              <a:t>Nurse managers and educators</a:t>
            </a:r>
          </a:p>
          <a:p>
            <a:pPr lvl="1"/>
            <a:r>
              <a:rPr lang="en-US" dirty="0"/>
              <a:t>Adequate nursing staff </a:t>
            </a:r>
          </a:p>
          <a:p>
            <a:pPr lvl="1"/>
            <a:r>
              <a:rPr lang="en-US" dirty="0"/>
              <a:t>Two-way feedback between hospital leaders and staff </a:t>
            </a:r>
          </a:p>
          <a:p>
            <a:pPr lvl="1"/>
            <a:endParaRPr lang="en-US" dirty="0">
              <a:solidFill>
                <a:srgbClr val="404040"/>
              </a:solidFill>
              <a:latin typeface="Calibri"/>
            </a:endParaRPr>
          </a:p>
          <a:p>
            <a:r>
              <a:rPr lang="en-US" dirty="0"/>
              <a:t>Involvement does </a:t>
            </a:r>
            <a:r>
              <a:rPr lang="en-US" dirty="0" smtClean="0"/>
              <a:t>not </a:t>
            </a:r>
            <a:r>
              <a:rPr lang="en-US" dirty="0"/>
              <a:t>engage multi-disciplinary team </a:t>
            </a:r>
          </a:p>
          <a:p>
            <a:pPr lvl="1"/>
            <a:r>
              <a:rPr lang="en-US" dirty="0"/>
              <a:t>Strong physician and nurse partnership is </a:t>
            </a:r>
            <a:r>
              <a:rPr lang="en-US" dirty="0" smtClean="0"/>
              <a:t>necessary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Personal </a:t>
            </a:r>
            <a:r>
              <a:rPr lang="en-US" dirty="0" smtClean="0"/>
              <a:t>accountability</a:t>
            </a:r>
            <a:endParaRPr lang="en-US" dirty="0"/>
          </a:p>
          <a:p>
            <a:pPr lvl="1"/>
            <a:r>
              <a:rPr lang="en-US" dirty="0"/>
              <a:t>Lack of nurses acceptance </a:t>
            </a:r>
            <a:r>
              <a:rPr lang="en-US" dirty="0" smtClean="0"/>
              <a:t>to </a:t>
            </a:r>
            <a:r>
              <a:rPr lang="en-US" dirty="0"/>
              <a:t>allocate time daily toward the quality improvement measures</a:t>
            </a:r>
          </a:p>
          <a:p>
            <a:pPr lvl="1"/>
            <a:endParaRPr lang="en-US" dirty="0">
              <a:solidFill>
                <a:srgbClr val="404040"/>
              </a:solidFill>
              <a:latin typeface="Calibri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577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734" y="535988"/>
            <a:ext cx="5380759" cy="56911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QSEN COMPETENCY: </a:t>
            </a:r>
            <a:br>
              <a:rPr lang="en-US" dirty="0" smtClean="0"/>
            </a:br>
            <a:r>
              <a:rPr lang="en-US" dirty="0" smtClean="0"/>
              <a:t>QUALITY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298324" cy="4023360"/>
          </a:xfrm>
        </p:spPr>
        <p:txBody>
          <a:bodyPr/>
          <a:lstStyle/>
          <a:p>
            <a:pPr algn="ctr"/>
            <a:r>
              <a:rPr lang="en-US" dirty="0"/>
              <a:t>Definition:</a:t>
            </a:r>
          </a:p>
          <a:p>
            <a:pPr algn="ctr"/>
            <a:r>
              <a:rPr lang="en-US" dirty="0"/>
              <a:t> 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“Using data to monitor the outcomes of care processes and using improvement methods to design and test changes to continuously improve the quality and safety of health care systems” </a:t>
            </a:r>
          </a:p>
          <a:p>
            <a:pPr algn="ctr"/>
            <a:r>
              <a:rPr lang="en-US" sz="1600" dirty="0"/>
              <a:t>(QSEN, 2003) </a:t>
            </a:r>
          </a:p>
        </p:txBody>
      </p:sp>
    </p:spTree>
    <p:extLst>
      <p:ext uri="{BB962C8B-B14F-4D97-AF65-F5344CB8AC3E}">
        <p14:creationId xmlns:p14="http://schemas.microsoft.com/office/powerpoint/2010/main" val="650548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665" y="1879505"/>
            <a:ext cx="10058400" cy="402336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Feedback needs to be more than just numbers, but meaningful information</a:t>
            </a:r>
          </a:p>
          <a:p>
            <a:r>
              <a:rPr lang="en-US" sz="2800" dirty="0"/>
              <a:t>Subjective response</a:t>
            </a:r>
          </a:p>
          <a:p>
            <a:pPr lvl="1"/>
            <a:r>
              <a:rPr lang="en-US" sz="2600" dirty="0"/>
              <a:t>Phone call </a:t>
            </a:r>
          </a:p>
          <a:p>
            <a:pPr lvl="2"/>
            <a:r>
              <a:rPr lang="en-US" sz="2200" dirty="0"/>
              <a:t>survey over the phone </a:t>
            </a:r>
          </a:p>
          <a:p>
            <a:pPr lvl="2"/>
            <a:r>
              <a:rPr lang="en-US" sz="2200" dirty="0"/>
              <a:t>email survey</a:t>
            </a:r>
          </a:p>
          <a:p>
            <a:pPr lvl="1"/>
            <a:r>
              <a:rPr lang="en-US" sz="2600" dirty="0"/>
              <a:t>Analyze </a:t>
            </a:r>
            <a:r>
              <a:rPr lang="en-US" sz="2600" dirty="0" smtClean="0"/>
              <a:t>data at </a:t>
            </a:r>
            <a:r>
              <a:rPr lang="en-US" sz="2600" dirty="0"/>
              <a:t>6 month toward quality </a:t>
            </a:r>
            <a:r>
              <a:rPr lang="en-US" sz="2600" dirty="0" smtClean="0"/>
              <a:t>improvement</a:t>
            </a:r>
            <a:endParaRPr lang="en-US" sz="2600" dirty="0">
              <a:solidFill>
                <a:srgbClr val="404040"/>
              </a:solidFill>
              <a:latin typeface="Calibri"/>
            </a:endParaRPr>
          </a:p>
          <a:p>
            <a:r>
              <a:rPr lang="en-US" sz="2800" dirty="0">
                <a:latin typeface="Calibri" charset="0"/>
              </a:rPr>
              <a:t>Goal is for overall improvement in HCAHP scores</a:t>
            </a:r>
            <a:endParaRPr lang="en-US" dirty="0"/>
          </a:p>
          <a:p>
            <a:r>
              <a:rPr lang="en-US" sz="2800" dirty="0">
                <a:latin typeface="Calibri" charset="0"/>
              </a:rPr>
              <a:t>Implementation </a:t>
            </a:r>
            <a:r>
              <a:rPr lang="en-US" sz="2800" dirty="0" smtClean="0">
                <a:latin typeface="Calibri" charset="0"/>
              </a:rPr>
              <a:t>hospital-wide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77987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SUGGESTED ADDITIONAL </a:t>
            </a:r>
            <a:r>
              <a:rPr lang="en-US" dirty="0" smtClean="0"/>
              <a:t>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30 day phone call follow up to prevent re-hospitalization</a:t>
            </a:r>
          </a:p>
          <a:p>
            <a:r>
              <a:rPr lang="en-US" dirty="0"/>
              <a:t>Collaboration with hospital programs currently  implemented </a:t>
            </a:r>
          </a:p>
          <a:p>
            <a:pPr lvl="1"/>
            <a:r>
              <a:rPr lang="en-US" dirty="0"/>
              <a:t>Patient Portal </a:t>
            </a:r>
          </a:p>
          <a:p>
            <a:pPr lvl="1"/>
            <a:r>
              <a:rPr lang="en-US" dirty="0"/>
              <a:t>Consult a nurse </a:t>
            </a:r>
          </a:p>
          <a:p>
            <a:pPr lvl="1"/>
            <a:r>
              <a:rPr lang="en-US" dirty="0" err="1"/>
              <a:t>iTriage</a:t>
            </a:r>
            <a:r>
              <a:rPr lang="en-US" dirty="0"/>
              <a:t> symptom checker app.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3568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Times New Roman" charset="0"/>
                <a:cs typeface="Times New Roman" charset="0"/>
              </a:rPr>
              <a:t>Quality Improvement | QSEN. (2015, February 28). Retrieved from </a:t>
            </a:r>
            <a:r>
              <a:rPr lang="en-US" dirty="0">
                <a:latin typeface="Times New Roman" charset="0"/>
                <a:cs typeface="Times New Roman" charset="0"/>
                <a:hlinkClick r:id="rId3"/>
              </a:rPr>
              <a:t>http://qsen.org/quality-improvement/</a:t>
            </a:r>
          </a:p>
          <a:p>
            <a:r>
              <a:rPr lang="en-US" i="1" dirty="0">
                <a:latin typeface="Times New Roman" charset="0"/>
                <a:cs typeface="Times New Roman" charset="0"/>
              </a:rPr>
              <a:t>Draper, D., </a:t>
            </a:r>
            <a:r>
              <a:rPr lang="en-US" i="1" dirty="0" err="1">
                <a:latin typeface="Times New Roman" charset="0"/>
                <a:cs typeface="Times New Roman" charset="0"/>
              </a:rPr>
              <a:t>Felland</a:t>
            </a:r>
            <a:r>
              <a:rPr lang="en-US" i="1" dirty="0">
                <a:latin typeface="Times New Roman" charset="0"/>
                <a:cs typeface="Times New Roman" charset="0"/>
              </a:rPr>
              <a:t>, L., </a:t>
            </a:r>
            <a:r>
              <a:rPr lang="en-US" i="1" dirty="0" err="1">
                <a:latin typeface="Times New Roman" charset="0"/>
                <a:cs typeface="Times New Roman" charset="0"/>
              </a:rPr>
              <a:t>Liebhaber</a:t>
            </a:r>
            <a:r>
              <a:rPr lang="en-US" i="1" dirty="0">
                <a:latin typeface="Times New Roman" charset="0"/>
                <a:cs typeface="Times New Roman" charset="0"/>
              </a:rPr>
              <a:t>, A., &amp; </a:t>
            </a:r>
            <a:r>
              <a:rPr lang="en-US" i="1" dirty="0" err="1">
                <a:latin typeface="Times New Roman" charset="0"/>
                <a:cs typeface="Times New Roman" charset="0"/>
              </a:rPr>
              <a:t>Melichar</a:t>
            </a:r>
            <a:r>
              <a:rPr lang="en-US" i="1" dirty="0">
                <a:latin typeface="Times New Roman" charset="0"/>
                <a:cs typeface="Times New Roman" charset="0"/>
              </a:rPr>
              <a:t>, L. (2008). The Role Of Nurses in Hospital Quality Improvement. Center for Studying Health System Change, 3</a:t>
            </a:r>
            <a:r>
              <a:rPr lang="en-US" dirty="0">
                <a:latin typeface="Times New Roman" charset="0"/>
                <a:cs typeface="Times New Roman" charset="0"/>
              </a:rPr>
              <a:t>. Retrieved from </a:t>
            </a:r>
            <a:r>
              <a:rPr lang="en-US" dirty="0">
                <a:latin typeface="Times New Roman" charset="0"/>
                <a:cs typeface="Times New Roman" charset="0"/>
                <a:hlinkClick r:id="rId4"/>
              </a:rPr>
              <a:t>http://www.hschange.com/CONTENT/972/972.pdf</a:t>
            </a:r>
          </a:p>
          <a:p>
            <a:r>
              <a:rPr lang="en-US" i="1" dirty="0" err="1">
                <a:latin typeface="Times New Roman" charset="0"/>
                <a:cs typeface="Times New Roman" charset="0"/>
              </a:rPr>
              <a:t>Rennke</a:t>
            </a:r>
            <a:r>
              <a:rPr lang="en-US" i="1" dirty="0">
                <a:latin typeface="Times New Roman" charset="0"/>
                <a:cs typeface="Times New Roman" charset="0"/>
              </a:rPr>
              <a:t>, S., </a:t>
            </a:r>
            <a:r>
              <a:rPr lang="en-US" i="1" dirty="0" err="1">
                <a:latin typeface="Times New Roman" charset="0"/>
                <a:cs typeface="Times New Roman" charset="0"/>
              </a:rPr>
              <a:t>Kesh</a:t>
            </a:r>
            <a:r>
              <a:rPr lang="en-US" i="1" dirty="0">
                <a:latin typeface="Times New Roman" charset="0"/>
                <a:cs typeface="Times New Roman" charset="0"/>
              </a:rPr>
              <a:t>, S., </a:t>
            </a:r>
            <a:r>
              <a:rPr lang="en-US" i="1" dirty="0" err="1">
                <a:latin typeface="Times New Roman" charset="0"/>
                <a:cs typeface="Times New Roman" charset="0"/>
              </a:rPr>
              <a:t>Neeman</a:t>
            </a:r>
            <a:r>
              <a:rPr lang="en-US" i="1" dirty="0">
                <a:latin typeface="Times New Roman" charset="0"/>
                <a:cs typeface="Times New Roman" charset="0"/>
              </a:rPr>
              <a:t>, N., &amp; Sehgal, N. (2011). Complementary Telephone Strategies to Improve </a:t>
            </a:r>
            <a:r>
              <a:rPr lang="en-US" i="1" dirty="0" err="1">
                <a:latin typeface="Times New Roman" charset="0"/>
                <a:cs typeface="Times New Roman" charset="0"/>
              </a:rPr>
              <a:t>Postdischarge</a:t>
            </a:r>
            <a:r>
              <a:rPr lang="en-US" i="1" dirty="0">
                <a:latin typeface="Times New Roman" charset="0"/>
                <a:cs typeface="Times New Roman" charset="0"/>
              </a:rPr>
              <a:t> Communication. The American Journal of Medicine</a:t>
            </a:r>
            <a:r>
              <a:rPr lang="en-US" dirty="0">
                <a:latin typeface="Times New Roman" charset="0"/>
                <a:cs typeface="Times New Roman" charset="0"/>
              </a:rPr>
              <a:t>. doi:10.1016/j.amjmed.2011.05.011</a:t>
            </a:r>
          </a:p>
          <a:p>
            <a:r>
              <a:rPr lang="en-US" dirty="0">
                <a:latin typeface="Times New Roman" charset="0"/>
                <a:cs typeface="Times New Roman" charset="0"/>
              </a:rPr>
              <a:t>Dodge, L. (2014). Improving Discharge Planning and education of Nursing Student: a Collaborative Approach. Retrieved from </a:t>
            </a:r>
            <a:r>
              <a:rPr lang="en-US" dirty="0">
                <a:latin typeface="Times New Roman" charset="0"/>
                <a:cs typeface="Times New Roman" charset="0"/>
                <a:hlinkClick r:id="rId5"/>
              </a:rPr>
              <a:t>http://scholarworks.umass.edu/cgi/viewcontent.cgi?article=1033&amp;context=nursing_dnp_capstone</a:t>
            </a:r>
            <a:endParaRPr lang="en-US" dirty="0">
              <a:latin typeface="Times New Roman" charset="0"/>
              <a:cs typeface="Times New Roman" charset="0"/>
            </a:endParaRPr>
          </a:p>
          <a:p>
            <a:r>
              <a:rPr lang="en-US" dirty="0">
                <a:latin typeface="Times New Roman" charset="0"/>
                <a:cs typeface="Times New Roman" charset="0"/>
              </a:rPr>
              <a:t>CMS. (2014, August). Retrieved from </a:t>
            </a:r>
            <a:r>
              <a:rPr lang="en-US" dirty="0">
                <a:latin typeface="Times New Roman" charset="0"/>
                <a:cs typeface="Times New Roman" charset="0"/>
                <a:hlinkClick r:id="rId6"/>
              </a:rPr>
              <a:t>http://www.medicare.gov/Pubs/pdf/11376.pdf</a:t>
            </a:r>
            <a:endParaRPr lang="en-US" dirty="0">
              <a:latin typeface="Times New Roman" charset="0"/>
              <a:cs typeface="Times New Roman" charset="0"/>
              <a:hlinkClick r:id="rId5"/>
            </a:endParaRPr>
          </a:p>
          <a:p>
            <a:r>
              <a:rPr lang="en-US" dirty="0">
                <a:latin typeface="Times New Roman" charset="0"/>
                <a:cs typeface="Times New Roman" charset="0"/>
              </a:rPr>
              <a:t/>
            </a:r>
            <a:br>
              <a:rPr lang="en-US" dirty="0">
                <a:latin typeface="Times New Roman" charset="0"/>
                <a:cs typeface="Times New Roman" charset="0"/>
              </a:rPr>
            </a:br>
            <a:endParaRPr lang="en-US" dirty="0">
              <a:latin typeface="Times New Roman" charset="0"/>
              <a:cs typeface="Times New Roman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765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RIVERSIDE COMMUNITY HOSPITAL</a:t>
            </a:r>
            <a:br>
              <a:rPr lang="en-US" dirty="0"/>
            </a:br>
            <a:r>
              <a:rPr lang="en-US" sz="2800" dirty="0">
                <a:solidFill>
                  <a:schemeClr val="accent1"/>
                </a:solidFill>
              </a:rPr>
              <a:t>SURVEY OF PATIENTS’ EXPERIENCES</a:t>
            </a:r>
            <a:endParaRPr lang="en-US" sz="2800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2731786"/>
              </p:ext>
            </p:extLst>
          </p:nvPr>
        </p:nvGraphicFramePr>
        <p:xfrm>
          <a:off x="1165518" y="1860190"/>
          <a:ext cx="10058400" cy="4273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41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71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37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563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574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Measure Description</a:t>
                      </a:r>
                    </a:p>
                  </a:txBody>
                  <a:tcPr marL="25622" marR="25622" marT="12811" marB="12811" anchor="ctr"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RCH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25622" marR="25622" marT="12811" marB="12811" anchor="ctr"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CA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622" marR="25622" marT="12811" marB="12811" anchor="ctr"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NATIONAL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622" marR="25622" marT="12811" marB="12811" anchor="ctr">
                    <a:solidFill>
                      <a:srgbClr val="E483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1149">
                <a:tc>
                  <a:txBody>
                    <a:bodyPr/>
                    <a:lstStyle/>
                    <a:p>
                      <a:r>
                        <a:rPr lang="en-US" sz="1400" dirty="0"/>
                        <a:t>Patients who reported that their nurses "Always" communicated well</a:t>
                      </a:r>
                    </a:p>
                  </a:txBody>
                  <a:tcPr marL="25622" marR="25622" marT="12811" marB="1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69%</a:t>
                      </a:r>
                    </a:p>
                  </a:txBody>
                  <a:tcPr marL="25622" marR="25622" marT="12811" marB="1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75%</a:t>
                      </a:r>
                    </a:p>
                  </a:txBody>
                  <a:tcPr marL="25622" marR="25622" marT="12811" marB="1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79%</a:t>
                      </a:r>
                    </a:p>
                  </a:txBody>
                  <a:tcPr marL="25622" marR="25622" marT="12811" marB="1281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1149">
                <a:tc>
                  <a:txBody>
                    <a:bodyPr/>
                    <a:lstStyle/>
                    <a:p>
                      <a:r>
                        <a:rPr lang="en-US" sz="1400"/>
                        <a:t>Patients who reported that their doctors "Always" communicated well</a:t>
                      </a:r>
                    </a:p>
                  </a:txBody>
                  <a:tcPr marL="25622" marR="25622" marT="12811" marB="1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74%</a:t>
                      </a:r>
                    </a:p>
                  </a:txBody>
                  <a:tcPr marL="25622" marR="25622" marT="12811" marB="1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78%</a:t>
                      </a:r>
                    </a:p>
                  </a:txBody>
                  <a:tcPr marL="25622" marR="25622" marT="12811" marB="1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82%</a:t>
                      </a:r>
                    </a:p>
                  </a:txBody>
                  <a:tcPr marL="25622" marR="25622" marT="12811" marB="12811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1149">
                <a:tc>
                  <a:txBody>
                    <a:bodyPr/>
                    <a:lstStyle/>
                    <a:p>
                      <a:r>
                        <a:rPr lang="en-US" sz="1400" dirty="0"/>
                        <a:t>Patients who reported that they "Always" received help as soon as they wanted</a:t>
                      </a:r>
                    </a:p>
                  </a:txBody>
                  <a:tcPr marL="25622" marR="25622" marT="12811" marB="1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50%</a:t>
                      </a:r>
                    </a:p>
                  </a:txBody>
                  <a:tcPr marL="25622" marR="25622" marT="12811" marB="1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62%</a:t>
                      </a:r>
                    </a:p>
                  </a:txBody>
                  <a:tcPr marL="25622" marR="25622" marT="12811" marB="1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68%</a:t>
                      </a:r>
                    </a:p>
                  </a:txBody>
                  <a:tcPr marL="25622" marR="25622" marT="12811" marB="12811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8494">
                <a:tc>
                  <a:txBody>
                    <a:bodyPr/>
                    <a:lstStyle/>
                    <a:p>
                      <a:r>
                        <a:rPr lang="en-US" sz="1400" dirty="0"/>
                        <a:t>Patients who reported that their pain was "Always" well controlled</a:t>
                      </a:r>
                    </a:p>
                  </a:txBody>
                  <a:tcPr marL="25622" marR="25622" marT="12811" marB="1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65%</a:t>
                      </a:r>
                    </a:p>
                  </a:txBody>
                  <a:tcPr marL="25622" marR="25622" marT="12811" marB="1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69%</a:t>
                      </a:r>
                    </a:p>
                  </a:txBody>
                  <a:tcPr marL="25622" marR="25622" marT="12811" marB="1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71%</a:t>
                      </a:r>
                    </a:p>
                  </a:txBody>
                  <a:tcPr marL="25622" marR="25622" marT="12811" marB="12811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7567">
                <a:tc>
                  <a:txBody>
                    <a:bodyPr/>
                    <a:lstStyle/>
                    <a:p>
                      <a:r>
                        <a:rPr lang="en-US" sz="1400" dirty="0"/>
                        <a:t>Patients who reported that staff "Always" explained about medicines before giving it to them</a:t>
                      </a:r>
                    </a:p>
                  </a:txBody>
                  <a:tcPr marL="25622" marR="25622" marT="12811" marB="1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55%</a:t>
                      </a:r>
                    </a:p>
                  </a:txBody>
                  <a:tcPr marL="25622" marR="25622" marT="12811" marB="1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61%</a:t>
                      </a:r>
                    </a:p>
                  </a:txBody>
                  <a:tcPr marL="25622" marR="25622" marT="12811" marB="1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64%</a:t>
                      </a:r>
                    </a:p>
                  </a:txBody>
                  <a:tcPr marL="25622" marR="25622" marT="12811" marB="12811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1149">
                <a:tc>
                  <a:txBody>
                    <a:bodyPr/>
                    <a:lstStyle/>
                    <a:p>
                      <a:r>
                        <a:rPr lang="en-US" sz="1400" dirty="0"/>
                        <a:t>Patients who reported that their room and bathroom were "Always" clean</a:t>
                      </a:r>
                    </a:p>
                  </a:txBody>
                  <a:tcPr marL="25622" marR="25622" marT="12811" marB="1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61%</a:t>
                      </a:r>
                    </a:p>
                  </a:txBody>
                  <a:tcPr marL="25622" marR="25622" marT="12811" marB="1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70%</a:t>
                      </a:r>
                    </a:p>
                  </a:txBody>
                  <a:tcPr marL="25622" marR="25622" marT="12811" marB="1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74%</a:t>
                      </a:r>
                    </a:p>
                  </a:txBody>
                  <a:tcPr marL="25622" marR="25622" marT="12811" marB="12811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1149">
                <a:tc>
                  <a:txBody>
                    <a:bodyPr/>
                    <a:lstStyle/>
                    <a:p>
                      <a:r>
                        <a:rPr lang="en-US" sz="1400"/>
                        <a:t>Patients who reported that the area around their room was "Always" quiet at night</a:t>
                      </a:r>
                    </a:p>
                  </a:txBody>
                  <a:tcPr marL="25622" marR="25622" marT="12811" marB="1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39%</a:t>
                      </a:r>
                    </a:p>
                  </a:txBody>
                  <a:tcPr marL="25622" marR="25622" marT="12811" marB="1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52%</a:t>
                      </a:r>
                    </a:p>
                  </a:txBody>
                  <a:tcPr marL="25622" marR="25622" marT="12811" marB="1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61%</a:t>
                      </a:r>
                    </a:p>
                  </a:txBody>
                  <a:tcPr marL="25622" marR="25622" marT="12811" marB="12811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7567">
                <a:tc>
                  <a:txBody>
                    <a:bodyPr/>
                    <a:lstStyle/>
                    <a:p>
                      <a:r>
                        <a:rPr lang="en-US" sz="1400" dirty="0"/>
                        <a:t>Patients who reported that YES, they were given information about what to do during their recovery at home</a:t>
                      </a:r>
                    </a:p>
                  </a:txBody>
                  <a:tcPr marL="25622" marR="25622" marT="12811" marB="1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82%</a:t>
                      </a:r>
                    </a:p>
                  </a:txBody>
                  <a:tcPr marL="25622" marR="25622" marT="12811" marB="1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84%</a:t>
                      </a:r>
                    </a:p>
                  </a:txBody>
                  <a:tcPr marL="25622" marR="25622" marT="12811" marB="1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86%</a:t>
                      </a:r>
                    </a:p>
                  </a:txBody>
                  <a:tcPr marL="25622" marR="25622" marT="12811" marB="12811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1149">
                <a:tc>
                  <a:txBody>
                    <a:bodyPr/>
                    <a:lstStyle/>
                    <a:p>
                      <a:r>
                        <a:rPr lang="en-US" sz="1400" b="1" dirty="0"/>
                        <a:t>Patients who "Strongly Agree" they understood their care when they left the hospital</a:t>
                      </a:r>
                    </a:p>
                  </a:txBody>
                  <a:tcPr marL="25622" marR="25622" marT="12811" marB="1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37%</a:t>
                      </a:r>
                    </a:p>
                  </a:txBody>
                  <a:tcPr marL="25622" marR="25622" marT="12811" marB="1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49%</a:t>
                      </a:r>
                    </a:p>
                  </a:txBody>
                  <a:tcPr marL="25622" marR="25622" marT="12811" marB="1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51%</a:t>
                      </a:r>
                    </a:p>
                  </a:txBody>
                  <a:tcPr marL="25622" marR="25622" marT="12811" marB="12811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1149">
                <a:tc>
                  <a:txBody>
                    <a:bodyPr/>
                    <a:lstStyle/>
                    <a:p>
                      <a:r>
                        <a:rPr lang="en-US" sz="1400"/>
                        <a:t>Patients who gave their hospital a rating of 9 or 10 on a scale from 0 (lowest) to 10 (highest)</a:t>
                      </a:r>
                    </a:p>
                  </a:txBody>
                  <a:tcPr marL="25622" marR="25622" marT="12811" marB="1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57%</a:t>
                      </a:r>
                    </a:p>
                  </a:txBody>
                  <a:tcPr marL="25622" marR="25622" marT="12811" marB="1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68%</a:t>
                      </a:r>
                    </a:p>
                  </a:txBody>
                  <a:tcPr marL="25622" marR="25622" marT="12811" marB="1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71%</a:t>
                      </a:r>
                    </a:p>
                  </a:txBody>
                  <a:tcPr marL="25622" marR="25622" marT="12811" marB="12811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1149">
                <a:tc>
                  <a:txBody>
                    <a:bodyPr/>
                    <a:lstStyle/>
                    <a:p>
                      <a:r>
                        <a:rPr lang="en-US" sz="1400"/>
                        <a:t>Patients who reported YES, they would definitely recommend the hospital</a:t>
                      </a:r>
                    </a:p>
                  </a:txBody>
                  <a:tcPr marL="25622" marR="25622" marT="12811" marB="1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61%</a:t>
                      </a:r>
                    </a:p>
                  </a:txBody>
                  <a:tcPr marL="25622" marR="25622" marT="12811" marB="1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70%</a:t>
                      </a:r>
                    </a:p>
                  </a:txBody>
                  <a:tcPr marL="25622" marR="25622" marT="12811" marB="1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71%</a:t>
                      </a:r>
                    </a:p>
                  </a:txBody>
                  <a:tcPr marL="25622" marR="25622" marT="12811" marB="12811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6830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</a:t>
            </a:r>
            <a:endParaRPr lang="en-US" dirty="0"/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3078480" y="1737360"/>
            <a:ext cx="6709240" cy="169796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ctr"/>
            <a:endParaRPr lang="en-US" sz="2400" b="1" dirty="0" smtClean="0"/>
          </a:p>
          <a:p>
            <a:pPr algn="ctr" fontAlgn="ctr"/>
            <a:r>
              <a:rPr lang="en-US" sz="2400" b="1" dirty="0" smtClean="0"/>
              <a:t>Patients who "Strongly Agree" they understood their care when they left the hospital</a:t>
            </a:r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718512"/>
              </p:ext>
            </p:extLst>
          </p:nvPr>
        </p:nvGraphicFramePr>
        <p:xfrm>
          <a:off x="3994875" y="3188117"/>
          <a:ext cx="4264221" cy="121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4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14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14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064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RCH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National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64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37%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49%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51%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078480" y="4742215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/>
              <a:t>IMPORTANCE:</a:t>
            </a:r>
          </a:p>
          <a:p>
            <a:pPr lvl="1" algn="ctr"/>
            <a:r>
              <a:rPr lang="en-US" sz="2000" dirty="0">
                <a:solidFill>
                  <a:schemeClr val="accent1"/>
                </a:solidFill>
              </a:rPr>
              <a:t>Patients not understanding DC teaching</a:t>
            </a:r>
          </a:p>
          <a:p>
            <a:pPr lvl="1" algn="ctr"/>
            <a:r>
              <a:rPr lang="en-US" sz="2000" dirty="0">
                <a:solidFill>
                  <a:schemeClr val="accent1"/>
                </a:solidFill>
              </a:rPr>
              <a:t>DC Teaching not effective</a:t>
            </a:r>
          </a:p>
        </p:txBody>
      </p:sp>
    </p:spTree>
    <p:extLst>
      <p:ext uri="{BB962C8B-B14F-4D97-AF65-F5344CB8AC3E}">
        <p14:creationId xmlns:p14="http://schemas.microsoft.com/office/powerpoint/2010/main" val="30639025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INTERVENTIONS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36101948"/>
              </p:ext>
            </p:extLst>
          </p:nvPr>
        </p:nvGraphicFramePr>
        <p:xfrm>
          <a:off x="791469" y="1879109"/>
          <a:ext cx="6080386" cy="4111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oup 17"/>
          <p:cNvGrpSpPr/>
          <p:nvPr/>
        </p:nvGrpSpPr>
        <p:grpSpPr>
          <a:xfrm>
            <a:off x="6196969" y="1883566"/>
            <a:ext cx="4958711" cy="1234358"/>
            <a:chOff x="1723666" y="705"/>
            <a:chExt cx="3594203" cy="123435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0" name="Rectangle 18"/>
            <p:cNvSpPr/>
            <p:nvPr/>
          </p:nvSpPr>
          <p:spPr>
            <a:xfrm>
              <a:off x="1723666" y="705"/>
              <a:ext cx="3594203" cy="123435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 19"/>
            <p:cNvSpPr/>
            <p:nvPr/>
          </p:nvSpPr>
          <p:spPr>
            <a:xfrm>
              <a:off x="1723666" y="705"/>
              <a:ext cx="3594203" cy="12343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marL="342900" lvl="0" indent="-342900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schemeClr val="accent3"/>
                  </a:solidFill>
                </a:rPr>
                <a:t>Patient DPC given at admission</a:t>
              </a:r>
            </a:p>
            <a:p>
              <a:pPr marL="342900" lvl="0" indent="-342900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2000" kern="1200" dirty="0" smtClean="0">
                  <a:solidFill>
                    <a:schemeClr val="accent3"/>
                  </a:solidFill>
                </a:rPr>
                <a:t>Instruction how to use</a:t>
              </a:r>
            </a:p>
            <a:p>
              <a:pPr marL="342900" lvl="0" indent="-342900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2000" kern="1200" dirty="0" smtClean="0">
                  <a:solidFill>
                    <a:schemeClr val="accent3"/>
                  </a:solidFill>
                </a:rPr>
                <a:t>Use throughout hospital stay</a:t>
              </a:r>
              <a:endParaRPr lang="en-US" sz="2000" kern="12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96969" y="3214909"/>
            <a:ext cx="4958711" cy="1234358"/>
            <a:chOff x="1723666" y="705"/>
            <a:chExt cx="3594203" cy="123435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3" name="Rectangle 12"/>
            <p:cNvSpPr/>
            <p:nvPr/>
          </p:nvSpPr>
          <p:spPr>
            <a:xfrm>
              <a:off x="1723666" y="705"/>
              <a:ext cx="3594203" cy="123435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1723666" y="705"/>
              <a:ext cx="3594203" cy="12343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marL="342900" lvl="0" indent="-342900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2000" kern="1200" dirty="0" smtClean="0">
                  <a:solidFill>
                    <a:schemeClr val="accent3"/>
                  </a:solidFill>
                </a:rPr>
                <a:t>Open-ended questions to guide understanding </a:t>
              </a:r>
              <a:r>
                <a:rPr lang="en-US" sz="2000" dirty="0" smtClean="0">
                  <a:solidFill>
                    <a:schemeClr val="accent3"/>
                  </a:solidFill>
                </a:rPr>
                <a:t> </a:t>
              </a:r>
            </a:p>
            <a:p>
              <a:pPr marL="342900" lvl="0" indent="-342900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accent3"/>
                  </a:solidFill>
                </a:rPr>
                <a:t>B</a:t>
              </a:r>
              <a:r>
                <a:rPr lang="en-US" sz="2000" dirty="0" smtClean="0">
                  <a:solidFill>
                    <a:schemeClr val="accent3"/>
                  </a:solidFill>
                </a:rPr>
                <a:t>y DC, patient will be empowered</a:t>
              </a:r>
              <a:endParaRPr lang="en-US" sz="2000" kern="12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196969" y="4518542"/>
            <a:ext cx="4958711" cy="1234358"/>
            <a:chOff x="1723666" y="705"/>
            <a:chExt cx="3594203" cy="123435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6" name="Rectangle 15"/>
            <p:cNvSpPr/>
            <p:nvPr/>
          </p:nvSpPr>
          <p:spPr>
            <a:xfrm>
              <a:off x="1723666" y="705"/>
              <a:ext cx="3594203" cy="123435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1723666" y="705"/>
              <a:ext cx="3594203" cy="12343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marL="342900" lvl="0" indent="-342900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2000" kern="1200" dirty="0" smtClean="0">
                  <a:solidFill>
                    <a:schemeClr val="accent3"/>
                  </a:solidFill>
                </a:rPr>
                <a:t>RN will call patients between 48 – 72 hrs after discharge</a:t>
              </a:r>
            </a:p>
            <a:p>
              <a:pPr marL="342900" lvl="0" indent="-342900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2000" kern="1200" dirty="0" smtClean="0">
                  <a:solidFill>
                    <a:schemeClr val="accent3"/>
                  </a:solidFill>
                </a:rPr>
                <a:t>Follow up</a:t>
              </a:r>
              <a:endParaRPr lang="en-US" sz="2000" kern="1200" dirty="0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80950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IMPLEMENTATION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6273889"/>
              </p:ext>
            </p:extLst>
          </p:nvPr>
        </p:nvGraphicFramePr>
        <p:xfrm>
          <a:off x="4768418" y="1860118"/>
          <a:ext cx="742358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81968889"/>
              </p:ext>
            </p:extLst>
          </p:nvPr>
        </p:nvGraphicFramePr>
        <p:xfrm>
          <a:off x="791469" y="1879109"/>
          <a:ext cx="5013586" cy="4111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Rectangle 5"/>
          <p:cNvSpPr/>
          <p:nvPr/>
        </p:nvSpPr>
        <p:spPr>
          <a:xfrm>
            <a:off x="720436" y="1848200"/>
            <a:ext cx="4932219" cy="4178531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18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IMPLEMENTATION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241738"/>
              </p:ext>
            </p:extLst>
          </p:nvPr>
        </p:nvGraphicFramePr>
        <p:xfrm>
          <a:off x="4768418" y="1860118"/>
          <a:ext cx="742358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/>
          </p:nvPr>
        </p:nvGraphicFramePr>
        <p:xfrm>
          <a:off x="791469" y="1879109"/>
          <a:ext cx="5013586" cy="4111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Rectangle 5"/>
          <p:cNvSpPr/>
          <p:nvPr/>
        </p:nvSpPr>
        <p:spPr>
          <a:xfrm>
            <a:off x="720436" y="1848200"/>
            <a:ext cx="4932219" cy="4178531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28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19200" y="1930373"/>
            <a:ext cx="9936479" cy="618866"/>
            <a:chOff x="2791652" y="2894905"/>
            <a:chExt cx="3338893" cy="3089627"/>
          </a:xfrm>
          <a:solidFill>
            <a:srgbClr val="BD582C"/>
          </a:solidFill>
        </p:grpSpPr>
        <p:sp>
          <p:nvSpPr>
            <p:cNvPr id="23" name="Oval 22"/>
            <p:cNvSpPr/>
            <p:nvPr/>
          </p:nvSpPr>
          <p:spPr>
            <a:xfrm>
              <a:off x="2791652" y="2894905"/>
              <a:ext cx="3338893" cy="3089627"/>
            </a:xfrm>
            <a:prstGeom prst="rect">
              <a:avLst/>
            </a:prstGeom>
            <a:solidFill>
              <a:srgbClr val="BD582C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4"/>
            <p:cNvSpPr/>
            <p:nvPr/>
          </p:nvSpPr>
          <p:spPr>
            <a:xfrm>
              <a:off x="3280622" y="3347370"/>
              <a:ext cx="2360953" cy="218469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chemeClr val="bg1"/>
                  </a:solidFill>
                </a:rPr>
                <a:t>Lewin’s Change Process</a:t>
              </a:r>
              <a:endParaRPr lang="en-US" sz="24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116015" y="2970083"/>
            <a:ext cx="2690634" cy="2613568"/>
            <a:chOff x="3237638" y="-127757"/>
            <a:chExt cx="2690634" cy="2613568"/>
          </a:xfrm>
          <a:solidFill>
            <a:srgbClr val="865640"/>
          </a:solidFill>
        </p:grpSpPr>
        <p:sp>
          <p:nvSpPr>
            <p:cNvPr id="19" name="Oval 18"/>
            <p:cNvSpPr/>
            <p:nvPr/>
          </p:nvSpPr>
          <p:spPr>
            <a:xfrm>
              <a:off x="3237638" y="-127757"/>
              <a:ext cx="2690634" cy="2613568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8"/>
            <p:cNvSpPr/>
            <p:nvPr/>
          </p:nvSpPr>
          <p:spPr>
            <a:xfrm>
              <a:off x="3631672" y="254991"/>
              <a:ext cx="1902566" cy="18480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u="sng" kern="120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Unfreezing</a:t>
              </a:r>
              <a:r>
                <a:rPr lang="en-US" sz="1800" kern="1200" dirty="0" smtClean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solidFill>
                    <a:schemeClr val="bg1"/>
                  </a:solidFill>
                </a:rPr>
                <a:t>Assessing, problem identification, and definition</a:t>
              </a:r>
              <a:endParaRPr lang="en-US" sz="18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10013" y="2970083"/>
            <a:ext cx="2822178" cy="2622890"/>
            <a:chOff x="6335380" y="863740"/>
            <a:chExt cx="2822178" cy="2622890"/>
          </a:xfrm>
          <a:solidFill>
            <a:srgbClr val="9B8357"/>
          </a:solidFill>
        </p:grpSpPr>
        <p:sp>
          <p:nvSpPr>
            <p:cNvPr id="15" name="Oval 14"/>
            <p:cNvSpPr/>
            <p:nvPr/>
          </p:nvSpPr>
          <p:spPr>
            <a:xfrm>
              <a:off x="6335380" y="863740"/>
              <a:ext cx="2822178" cy="2622890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267338"/>
                <a:satOff val="-9609"/>
                <a:lumOff val="15277"/>
                <a:alphaOff val="0"/>
              </a:schemeClr>
            </a:fillRef>
            <a:effectRef idx="0">
              <a:schemeClr val="accent1">
                <a:shade val="80000"/>
                <a:hueOff val="267338"/>
                <a:satOff val="-9609"/>
                <a:lumOff val="1527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12"/>
            <p:cNvSpPr/>
            <p:nvPr/>
          </p:nvSpPr>
          <p:spPr>
            <a:xfrm>
              <a:off x="6748678" y="1247853"/>
              <a:ext cx="1995582" cy="185466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u="sng" kern="120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Moving</a:t>
              </a:r>
              <a:r>
                <a:rPr lang="en-US" sz="2800" b="1" kern="120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 </a:t>
              </a:r>
              <a:endParaRPr lang="en-US" sz="1800" kern="1200" dirty="0" smtClean="0">
                <a:solidFill>
                  <a:schemeClr val="bg1"/>
                </a:solidFill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solidFill>
                    <a:schemeClr val="bg1"/>
                  </a:solidFill>
                </a:rPr>
                <a:t>Planning and implementing, Problem analysis and seeking alternatives</a:t>
              </a:r>
              <a:endParaRPr lang="en-US" sz="18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446310" y="2970083"/>
            <a:ext cx="2753372" cy="2595640"/>
            <a:chOff x="289584" y="1027363"/>
            <a:chExt cx="2753372" cy="2595640"/>
          </a:xfrm>
          <a:solidFill>
            <a:srgbClr val="C2BC80"/>
          </a:solidFill>
        </p:grpSpPr>
        <p:sp>
          <p:nvSpPr>
            <p:cNvPr id="11" name="Oval 10"/>
            <p:cNvSpPr/>
            <p:nvPr/>
          </p:nvSpPr>
          <p:spPr>
            <a:xfrm>
              <a:off x="289584" y="1027363"/>
              <a:ext cx="2753372" cy="2595640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534676"/>
                <a:satOff val="-19217"/>
                <a:lumOff val="30555"/>
                <a:alphaOff val="0"/>
              </a:schemeClr>
            </a:fillRef>
            <a:effectRef idx="0">
              <a:schemeClr val="accent1">
                <a:shade val="80000"/>
                <a:hueOff val="534676"/>
                <a:satOff val="-19217"/>
                <a:lumOff val="3055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16"/>
            <p:cNvSpPr/>
            <p:nvPr/>
          </p:nvSpPr>
          <p:spPr>
            <a:xfrm>
              <a:off x="721415" y="1366915"/>
              <a:ext cx="1946928" cy="18353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u="sng" kern="120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Refreezing</a:t>
              </a:r>
              <a:r>
                <a:rPr lang="en-US" sz="2800" b="1" kern="120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solidFill>
                    <a:schemeClr val="bg1"/>
                  </a:solidFill>
                </a:rPr>
                <a:t>Evaluation, implementation, and evaluation</a:t>
              </a:r>
              <a:endParaRPr lang="en-US" sz="18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Title 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OF PLANNED CHANGE</a:t>
            </a:r>
            <a:endParaRPr lang="en-US" dirty="0"/>
          </a:p>
        </p:txBody>
      </p:sp>
      <p:cxnSp>
        <p:nvCxnSpPr>
          <p:cNvPr id="42" name="Straight Arrow Connector 41"/>
          <p:cNvCxnSpPr>
            <a:stCxn id="19" idx="6"/>
            <a:endCxn id="15" idx="2"/>
          </p:cNvCxnSpPr>
          <p:nvPr/>
        </p:nvCxnSpPr>
        <p:spPr>
          <a:xfrm>
            <a:off x="3806649" y="4276867"/>
            <a:ext cx="1003364" cy="4661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5" idx="6"/>
            <a:endCxn id="11" idx="2"/>
          </p:cNvCxnSpPr>
          <p:nvPr/>
        </p:nvCxnSpPr>
        <p:spPr>
          <a:xfrm flipV="1">
            <a:off x="7632191" y="4267903"/>
            <a:ext cx="814119" cy="13625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3840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PREDICTIONS FOR SUCCESS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96728" y="1846052"/>
            <a:ext cx="4937760" cy="736282"/>
          </a:xfrm>
        </p:spPr>
        <p:txBody>
          <a:bodyPr>
            <a:normAutofit/>
          </a:bodyPr>
          <a:lstStyle/>
          <a:p>
            <a:r>
              <a:rPr lang="en-US" sz="3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ENHANCERS</a:t>
            </a:r>
            <a:endParaRPr lang="en-US" sz="3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305146" y="2582334"/>
            <a:ext cx="4876704" cy="33782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200" dirty="0" smtClean="0"/>
              <a:t>Timeline is </a:t>
            </a:r>
            <a:r>
              <a:rPr lang="en-US" sz="2200" b="1" dirty="0"/>
              <a:t>not </a:t>
            </a:r>
            <a:r>
              <a:rPr lang="en-US" sz="2200" dirty="0" smtClean="0"/>
              <a:t>too long</a:t>
            </a:r>
          </a:p>
          <a:p>
            <a:r>
              <a:rPr lang="en-US" sz="2200" dirty="0" smtClean="0"/>
              <a:t>Pt surveys easy to give</a:t>
            </a:r>
          </a:p>
          <a:p>
            <a:r>
              <a:rPr lang="en-US" sz="2200" dirty="0" smtClean="0"/>
              <a:t>Empowers pts: improves </a:t>
            </a:r>
            <a:r>
              <a:rPr lang="en-US" sz="2200" dirty="0" err="1" smtClean="0"/>
              <a:t>pt</a:t>
            </a:r>
            <a:r>
              <a:rPr lang="en-US" sz="2200" dirty="0" smtClean="0"/>
              <a:t> satisfaction</a:t>
            </a:r>
          </a:p>
          <a:p>
            <a:r>
              <a:rPr lang="en-US" sz="2200" dirty="0" smtClean="0"/>
              <a:t>Hospital/nurses/HCP value PCC</a:t>
            </a:r>
          </a:p>
          <a:p>
            <a:r>
              <a:rPr lang="en-US" sz="2200" dirty="0" smtClean="0"/>
              <a:t>Easy to understand and perform</a:t>
            </a:r>
          </a:p>
          <a:p>
            <a:r>
              <a:rPr lang="en-US" sz="2200" dirty="0" smtClean="0"/>
              <a:t>Easily implemented hospital-wide</a:t>
            </a:r>
          </a:p>
          <a:p>
            <a:r>
              <a:rPr lang="en-US" sz="2200" dirty="0" smtClean="0"/>
              <a:t>Pt </a:t>
            </a:r>
            <a:r>
              <a:rPr lang="en-US" sz="2200" dirty="0" err="1" smtClean="0"/>
              <a:t>satis</a:t>
            </a:r>
            <a:r>
              <a:rPr lang="en-US" sz="2200" dirty="0" smtClean="0"/>
              <a:t>., fewer readmits &amp; complications</a:t>
            </a:r>
            <a:endParaRPr lang="en-US" sz="2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73482" y="1846052"/>
            <a:ext cx="2594518" cy="736282"/>
          </a:xfrm>
        </p:spPr>
        <p:txBody>
          <a:bodyPr/>
          <a:lstStyle/>
          <a:p>
            <a:r>
              <a:rPr lang="en-US" sz="3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BARRIERS</a:t>
            </a:r>
            <a:endParaRPr lang="en-US" sz="3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81850" y="2582334"/>
            <a:ext cx="5010150" cy="33782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200" dirty="0" smtClean="0"/>
              <a:t>Lack </a:t>
            </a:r>
            <a:r>
              <a:rPr lang="en-US" sz="2200" dirty="0"/>
              <a:t>of </a:t>
            </a:r>
            <a:r>
              <a:rPr lang="en-US" sz="2200" dirty="0" err="1"/>
              <a:t>pt</a:t>
            </a:r>
            <a:r>
              <a:rPr lang="en-US" sz="2200" dirty="0"/>
              <a:t> response (HCAPS </a:t>
            </a:r>
            <a:r>
              <a:rPr lang="en-US" sz="2200" dirty="0" smtClean="0"/>
              <a:t>or phone-calls) </a:t>
            </a:r>
            <a:endParaRPr lang="en-US" sz="2200" dirty="0"/>
          </a:p>
          <a:p>
            <a:r>
              <a:rPr lang="en-US" sz="2200" dirty="0" smtClean="0"/>
              <a:t>Pts may not fill out surveys </a:t>
            </a:r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“more </a:t>
            </a:r>
            <a:r>
              <a:rPr lang="en-US" sz="2200" dirty="0" smtClean="0"/>
              <a:t>work” or </a:t>
            </a:r>
            <a:r>
              <a:rPr lang="en-US" sz="2200" dirty="0" err="1" smtClean="0"/>
              <a:t>pt</a:t>
            </a:r>
            <a:r>
              <a:rPr lang="en-US" sz="2200" dirty="0" smtClean="0"/>
              <a:t> may not want or care</a:t>
            </a:r>
            <a:endParaRPr lang="en-US" sz="2200" dirty="0"/>
          </a:p>
          <a:p>
            <a:r>
              <a:rPr lang="en-US" sz="2200" dirty="0"/>
              <a:t>Pt may not understand</a:t>
            </a:r>
          </a:p>
          <a:p>
            <a:r>
              <a:rPr lang="en-US" sz="2200" dirty="0" smtClean="0"/>
              <a:t>New </a:t>
            </a:r>
            <a:r>
              <a:rPr lang="en-US" sz="2200" dirty="0"/>
              <a:t>procedures to monitor </a:t>
            </a:r>
          </a:p>
          <a:p>
            <a:endParaRPr lang="en-US" sz="2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2582334"/>
            <a:ext cx="2305146" cy="337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Follow-up</a:t>
            </a:r>
          </a:p>
          <a:p>
            <a:pPr algn="r"/>
            <a:r>
              <a:rPr lang="en-US" sz="2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Evaluation</a:t>
            </a:r>
          </a:p>
          <a:p>
            <a:pPr algn="r"/>
            <a:r>
              <a:rPr lang="en-US" sz="2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Relative advantage</a:t>
            </a:r>
          </a:p>
          <a:p>
            <a:pPr algn="r"/>
            <a:r>
              <a:rPr lang="en-US" sz="2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Compatibility</a:t>
            </a:r>
          </a:p>
          <a:p>
            <a:pPr algn="r"/>
            <a:r>
              <a:rPr lang="en-US" sz="2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Complexity</a:t>
            </a:r>
          </a:p>
          <a:p>
            <a:pPr algn="r"/>
            <a:r>
              <a:rPr lang="en-US" sz="2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Trialability</a:t>
            </a:r>
            <a:endParaRPr lang="en-US" sz="22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r"/>
            <a:r>
              <a:rPr lang="en-US" sz="2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Observability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01275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1084</TotalTime>
  <Words>2216</Words>
  <Application>Microsoft Office PowerPoint</Application>
  <PresentationFormat>Widescreen</PresentationFormat>
  <Paragraphs>419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Wingdings</vt:lpstr>
      <vt:lpstr>Retrospect</vt:lpstr>
      <vt:lpstr>QSEN CHANGE PROJECT</vt:lpstr>
      <vt:lpstr>QSEN COMPETENCY:  QUALITY IMPROVEMENT</vt:lpstr>
      <vt:lpstr>RIVERSIDE COMMUNITY HOSPITAL SURVEY OF PATIENTS’ EXPERIENCES</vt:lpstr>
      <vt:lpstr>IMPORTANCE</vt:lpstr>
      <vt:lpstr>CHANGE INTERVENTIONS</vt:lpstr>
      <vt:lpstr>CHANGE IMPLEMENTATION</vt:lpstr>
      <vt:lpstr>CHANGE IMPLEMENTATION</vt:lpstr>
      <vt:lpstr>THEORY OF PLANNED CHANGE</vt:lpstr>
      <vt:lpstr>PREDICTIONS FOR SUCCESS</vt:lpstr>
      <vt:lpstr>BENEFITS</vt:lpstr>
      <vt:lpstr>TIMELINE</vt:lpstr>
      <vt:lpstr>FISCAL</vt:lpstr>
      <vt:lpstr>PEOPLE</vt:lpstr>
      <vt:lpstr>MARKETING STRATEGIES</vt:lpstr>
      <vt:lpstr>Complementary Telephone Strategies to Improve Post Discharge Communication  Rennke, Kesh, Neeman &amp; Sengal (2011)</vt:lpstr>
      <vt:lpstr>Improving Discharge Planning and Education of Nursing Students: A Collaborative Approach  Dodge (2014)</vt:lpstr>
      <vt:lpstr>The Role of Nurses in Hospital Quality Improvement Draper, Felland, Liebhaber &amp;Melichar (2008)</vt:lpstr>
      <vt:lpstr>SUMMARY</vt:lpstr>
      <vt:lpstr>CONSTRAINTS</vt:lpstr>
      <vt:lpstr>PROJECTED RESULTS</vt:lpstr>
      <vt:lpstr>SUGGESTED ADDITIONAL APPROACHES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 DISNEY RAN MY HOSPITAL</dc:title>
  <dc:creator>Justine Gonzalez</dc:creator>
  <cp:lastModifiedBy>Justine Gonzalez</cp:lastModifiedBy>
  <cp:revision>74</cp:revision>
  <dcterms:created xsi:type="dcterms:W3CDTF">2015-03-08T19:09:59Z</dcterms:created>
  <dcterms:modified xsi:type="dcterms:W3CDTF">2015-04-23T14:38:37Z</dcterms:modified>
</cp:coreProperties>
</file>