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7"/>
  </p:notesMasterIdLst>
  <p:sldIdLst>
    <p:sldId id="256" r:id="rId2"/>
    <p:sldId id="265" r:id="rId3"/>
    <p:sldId id="257" r:id="rId4"/>
    <p:sldId id="266" r:id="rId5"/>
    <p:sldId id="258" r:id="rId6"/>
    <p:sldId id="267" r:id="rId7"/>
    <p:sldId id="259" r:id="rId8"/>
    <p:sldId id="260" r:id="rId9"/>
    <p:sldId id="261" r:id="rId10"/>
    <p:sldId id="269" r:id="rId11"/>
    <p:sldId id="270" r:id="rId12"/>
    <p:sldId id="262" r:id="rId13"/>
    <p:sldId id="268" r:id="rId14"/>
    <p:sldId id="264" r:id="rId15"/>
    <p:sldId id="263" r:id="rId1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68937" autoAdjust="0"/>
  </p:normalViewPr>
  <p:slideViewPr>
    <p:cSldViewPr snapToGrid="0">
      <p:cViewPr varScale="1">
        <p:scale>
          <a:sx n="63" d="100"/>
          <a:sy n="63" d="100"/>
        </p:scale>
        <p:origin x="137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9" d="100"/>
          <a:sy n="69" d="100"/>
        </p:scale>
        <p:origin x="321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700FE-93B9-4BBC-B6E1-12A6545051EC}" type="doc">
      <dgm:prSet loTypeId="urn:microsoft.com/office/officeart/2005/8/layout/hList7" loCatId="list" qsTypeId="urn:microsoft.com/office/officeart/2005/8/quickstyle/simple4" qsCatId="simple" csTypeId="urn:microsoft.com/office/officeart/2005/8/colors/colorful1" csCatId="colorful" phldr="1"/>
      <dgm:spPr/>
      <dgm:t>
        <a:bodyPr/>
        <a:lstStyle/>
        <a:p>
          <a:endParaRPr lang="en-US"/>
        </a:p>
      </dgm:t>
    </dgm:pt>
    <dgm:pt modelId="{F4755C5C-7928-4256-962C-194D3C7DC037}">
      <dgm:prSet phldrT="[Text]"/>
      <dgm:spPr/>
      <dgm:t>
        <a:bodyPr/>
        <a:lstStyle/>
        <a:p>
          <a:r>
            <a:rPr lang="en-US" dirty="0" smtClean="0"/>
            <a:t>800,000 trafficked annually</a:t>
          </a:r>
          <a:endParaRPr lang="en-US" dirty="0"/>
        </a:p>
      </dgm:t>
    </dgm:pt>
    <dgm:pt modelId="{ED3409F1-F371-4949-B2D9-B088C98F493E}" type="parTrans" cxnId="{948CC47E-3C2D-4774-8F77-BA08F77CCB51}">
      <dgm:prSet/>
      <dgm:spPr/>
      <dgm:t>
        <a:bodyPr/>
        <a:lstStyle/>
        <a:p>
          <a:endParaRPr lang="en-US"/>
        </a:p>
      </dgm:t>
    </dgm:pt>
    <dgm:pt modelId="{AE5D3489-D841-46EC-838C-8C906854784A}" type="sibTrans" cxnId="{948CC47E-3C2D-4774-8F77-BA08F77CCB51}">
      <dgm:prSet/>
      <dgm:spPr/>
      <dgm:t>
        <a:bodyPr/>
        <a:lstStyle/>
        <a:p>
          <a:endParaRPr lang="en-US"/>
        </a:p>
      </dgm:t>
    </dgm:pt>
    <dgm:pt modelId="{6B0B804C-5D48-42D6-83E4-B389B033C82F}">
      <dgm:prSet phldrT="[Text]"/>
      <dgm:spPr/>
      <dgm:t>
        <a:bodyPr/>
        <a:lstStyle/>
        <a:p>
          <a:r>
            <a:rPr lang="en-US" dirty="0" smtClean="0"/>
            <a:t>80% are females</a:t>
          </a:r>
          <a:endParaRPr lang="en-US" dirty="0"/>
        </a:p>
      </dgm:t>
    </dgm:pt>
    <dgm:pt modelId="{5D3DF845-7DC0-4715-AF9C-F57B3A1D66B8}" type="parTrans" cxnId="{0A6749B6-5FBE-4934-AD9C-02D8BC1BC3F9}">
      <dgm:prSet/>
      <dgm:spPr/>
      <dgm:t>
        <a:bodyPr/>
        <a:lstStyle/>
        <a:p>
          <a:endParaRPr lang="en-US"/>
        </a:p>
      </dgm:t>
    </dgm:pt>
    <dgm:pt modelId="{ABD43E77-DC01-4193-BA9F-6775FF4FFC05}" type="sibTrans" cxnId="{0A6749B6-5FBE-4934-AD9C-02D8BC1BC3F9}">
      <dgm:prSet/>
      <dgm:spPr/>
      <dgm:t>
        <a:bodyPr/>
        <a:lstStyle/>
        <a:p>
          <a:endParaRPr lang="en-US"/>
        </a:p>
      </dgm:t>
    </dgm:pt>
    <dgm:pt modelId="{4A518966-3417-4DDF-A32C-F417B09C1833}">
      <dgm:prSet phldrT="[Text]"/>
      <dgm:spPr/>
      <dgm:t>
        <a:bodyPr/>
        <a:lstStyle/>
        <a:p>
          <a:r>
            <a:rPr lang="en-US" dirty="0" smtClean="0"/>
            <a:t>Naïve white YOUNG girls</a:t>
          </a:r>
          <a:endParaRPr lang="en-US" dirty="0"/>
        </a:p>
      </dgm:t>
    </dgm:pt>
    <dgm:pt modelId="{D0061EE7-E04B-4768-BD36-C0F360B4F2EF}" type="parTrans" cxnId="{1F9979B2-FD52-4003-A1C3-5848853D1BCC}">
      <dgm:prSet/>
      <dgm:spPr/>
      <dgm:t>
        <a:bodyPr/>
        <a:lstStyle/>
        <a:p>
          <a:endParaRPr lang="en-US"/>
        </a:p>
      </dgm:t>
    </dgm:pt>
    <dgm:pt modelId="{3D5F6A15-C62A-46D6-A5D1-6AB15BB0506C}" type="sibTrans" cxnId="{1F9979B2-FD52-4003-A1C3-5848853D1BCC}">
      <dgm:prSet/>
      <dgm:spPr/>
      <dgm:t>
        <a:bodyPr/>
        <a:lstStyle/>
        <a:p>
          <a:endParaRPr lang="en-US"/>
        </a:p>
      </dgm:t>
    </dgm:pt>
    <dgm:pt modelId="{1EA6EF2B-0DDE-45D2-B5BC-0F175F992508}">
      <dgm:prSet/>
      <dgm:spPr/>
      <dgm:t>
        <a:bodyPr/>
        <a:lstStyle/>
        <a:p>
          <a:r>
            <a:rPr lang="en-US" dirty="0" smtClean="0"/>
            <a:t>Average age: 14</a:t>
          </a:r>
          <a:endParaRPr lang="en-US" dirty="0"/>
        </a:p>
      </dgm:t>
    </dgm:pt>
    <dgm:pt modelId="{47FC7382-3CA7-4791-A19E-882171B27952}" type="parTrans" cxnId="{E54A1A4E-EEA6-45C8-BA4B-09155021512C}">
      <dgm:prSet/>
      <dgm:spPr/>
      <dgm:t>
        <a:bodyPr/>
        <a:lstStyle/>
        <a:p>
          <a:endParaRPr lang="en-US"/>
        </a:p>
      </dgm:t>
    </dgm:pt>
    <dgm:pt modelId="{BCEA7D6A-1FF6-4F0A-8186-0117971EDE4A}" type="sibTrans" cxnId="{E54A1A4E-EEA6-45C8-BA4B-09155021512C}">
      <dgm:prSet/>
      <dgm:spPr/>
      <dgm:t>
        <a:bodyPr/>
        <a:lstStyle/>
        <a:p>
          <a:endParaRPr lang="en-US"/>
        </a:p>
      </dgm:t>
    </dgm:pt>
    <dgm:pt modelId="{65E33179-67A6-4B34-9F88-014C830802F0}">
      <dgm:prSet/>
      <dgm:spPr/>
      <dgm:t>
        <a:bodyPr/>
        <a:lstStyle/>
        <a:p>
          <a:r>
            <a:rPr lang="en-US" dirty="0" smtClean="0"/>
            <a:t>Beaten and battered</a:t>
          </a:r>
          <a:endParaRPr lang="en-US" dirty="0"/>
        </a:p>
      </dgm:t>
    </dgm:pt>
    <dgm:pt modelId="{FF7A7D41-6CED-48A1-9BCE-AA74DEF7E850}" type="parTrans" cxnId="{7C5B2A9C-3211-4AD4-9D09-43F8B505DBC7}">
      <dgm:prSet/>
      <dgm:spPr/>
      <dgm:t>
        <a:bodyPr/>
        <a:lstStyle/>
        <a:p>
          <a:endParaRPr lang="en-US"/>
        </a:p>
      </dgm:t>
    </dgm:pt>
    <dgm:pt modelId="{B72F68EA-EF76-45F5-9D3C-99696D1D714B}" type="sibTrans" cxnId="{7C5B2A9C-3211-4AD4-9D09-43F8B505DBC7}">
      <dgm:prSet/>
      <dgm:spPr/>
      <dgm:t>
        <a:bodyPr/>
        <a:lstStyle/>
        <a:p>
          <a:endParaRPr lang="en-US"/>
        </a:p>
      </dgm:t>
    </dgm:pt>
    <dgm:pt modelId="{8AC04F3A-CA9F-4954-B810-39DEDAB65A82}">
      <dgm:prSet/>
      <dgm:spPr/>
      <dgm:t>
        <a:bodyPr/>
        <a:lstStyle/>
        <a:p>
          <a:r>
            <a:rPr lang="en-US" dirty="0" smtClean="0"/>
            <a:t>Boys targeted as well</a:t>
          </a:r>
          <a:endParaRPr lang="en-US" dirty="0"/>
        </a:p>
      </dgm:t>
    </dgm:pt>
    <dgm:pt modelId="{FE4B03FD-9C82-475E-BBBA-376F6C9FA5F2}" type="parTrans" cxnId="{54C0C30A-202F-4EA9-803F-D4CD052C38AD}">
      <dgm:prSet/>
      <dgm:spPr/>
      <dgm:t>
        <a:bodyPr/>
        <a:lstStyle/>
        <a:p>
          <a:endParaRPr lang="en-US"/>
        </a:p>
      </dgm:t>
    </dgm:pt>
    <dgm:pt modelId="{4BEA5CC0-E9FC-4DF0-A153-A03E11AFB958}" type="sibTrans" cxnId="{54C0C30A-202F-4EA9-803F-D4CD052C38AD}">
      <dgm:prSet/>
      <dgm:spPr/>
      <dgm:t>
        <a:bodyPr/>
        <a:lstStyle/>
        <a:p>
          <a:endParaRPr lang="en-US"/>
        </a:p>
      </dgm:t>
    </dgm:pt>
    <dgm:pt modelId="{4D6723C3-2C7B-4DB6-9A8E-0E72B9CCC04A}">
      <dgm:prSet phldrT="[Text]"/>
      <dgm:spPr/>
      <dgm:t>
        <a:bodyPr/>
        <a:lstStyle/>
        <a:p>
          <a:r>
            <a:rPr lang="en-US" dirty="0" smtClean="0"/>
            <a:t>50% of them are minors</a:t>
          </a:r>
          <a:endParaRPr lang="en-US" dirty="0"/>
        </a:p>
      </dgm:t>
    </dgm:pt>
    <dgm:pt modelId="{B8C39D04-DD3D-4EBC-97FF-1CFFB88BC02C}" type="parTrans" cxnId="{BC90A6F3-E5C6-4F5C-ABB1-62010587B855}">
      <dgm:prSet/>
      <dgm:spPr/>
      <dgm:t>
        <a:bodyPr/>
        <a:lstStyle/>
        <a:p>
          <a:endParaRPr lang="en-US"/>
        </a:p>
      </dgm:t>
    </dgm:pt>
    <dgm:pt modelId="{53869C10-D824-41E2-96E2-1088B4786975}" type="sibTrans" cxnId="{BC90A6F3-E5C6-4F5C-ABB1-62010587B855}">
      <dgm:prSet/>
      <dgm:spPr/>
      <dgm:t>
        <a:bodyPr/>
        <a:lstStyle/>
        <a:p>
          <a:endParaRPr lang="en-US"/>
        </a:p>
      </dgm:t>
    </dgm:pt>
    <dgm:pt modelId="{56174AE4-BDE4-4972-BF20-3833233BF38D}" type="pres">
      <dgm:prSet presAssocID="{647700FE-93B9-4BBC-B6E1-12A6545051EC}" presName="Name0" presStyleCnt="0">
        <dgm:presLayoutVars>
          <dgm:dir/>
          <dgm:resizeHandles val="exact"/>
        </dgm:presLayoutVars>
      </dgm:prSet>
      <dgm:spPr/>
      <dgm:t>
        <a:bodyPr/>
        <a:lstStyle/>
        <a:p>
          <a:endParaRPr lang="en-US"/>
        </a:p>
      </dgm:t>
    </dgm:pt>
    <dgm:pt modelId="{F025DA17-A003-407D-8E63-06A3D945508E}" type="pres">
      <dgm:prSet presAssocID="{647700FE-93B9-4BBC-B6E1-12A6545051EC}" presName="fgShape" presStyleLbl="fgShp" presStyleIdx="0" presStyleCnt="1"/>
      <dgm:spPr/>
    </dgm:pt>
    <dgm:pt modelId="{E8707CAC-0033-4C57-8F0E-93A77C5C353B}" type="pres">
      <dgm:prSet presAssocID="{647700FE-93B9-4BBC-B6E1-12A6545051EC}" presName="linComp" presStyleCnt="0"/>
      <dgm:spPr/>
    </dgm:pt>
    <dgm:pt modelId="{2D3B72D9-8F25-4CA0-BBBB-E25257076DE2}" type="pres">
      <dgm:prSet presAssocID="{F4755C5C-7928-4256-962C-194D3C7DC037}" presName="compNode" presStyleCnt="0"/>
      <dgm:spPr/>
    </dgm:pt>
    <dgm:pt modelId="{4D0328AC-D08F-456E-AEF2-F7AD31C9940B}" type="pres">
      <dgm:prSet presAssocID="{F4755C5C-7928-4256-962C-194D3C7DC037}" presName="bkgdShape" presStyleLbl="node1" presStyleIdx="0" presStyleCnt="7"/>
      <dgm:spPr/>
      <dgm:t>
        <a:bodyPr/>
        <a:lstStyle/>
        <a:p>
          <a:endParaRPr lang="en-US"/>
        </a:p>
      </dgm:t>
    </dgm:pt>
    <dgm:pt modelId="{5823D1EB-3B87-42DA-9F54-C4AC9EAD2C29}" type="pres">
      <dgm:prSet presAssocID="{F4755C5C-7928-4256-962C-194D3C7DC037}" presName="nodeTx" presStyleLbl="node1" presStyleIdx="0" presStyleCnt="7">
        <dgm:presLayoutVars>
          <dgm:bulletEnabled val="1"/>
        </dgm:presLayoutVars>
      </dgm:prSet>
      <dgm:spPr/>
      <dgm:t>
        <a:bodyPr/>
        <a:lstStyle/>
        <a:p>
          <a:endParaRPr lang="en-US"/>
        </a:p>
      </dgm:t>
    </dgm:pt>
    <dgm:pt modelId="{1F28E078-BA6E-44E6-984E-D46F88BA743C}" type="pres">
      <dgm:prSet presAssocID="{F4755C5C-7928-4256-962C-194D3C7DC037}" presName="invisiNode" presStyleLbl="node1" presStyleIdx="0" presStyleCnt="7"/>
      <dgm:spPr/>
    </dgm:pt>
    <dgm:pt modelId="{47FE03C7-A35A-4B65-B54D-2A59BA577B23}" type="pres">
      <dgm:prSet presAssocID="{F4755C5C-7928-4256-962C-194D3C7DC037}"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F19E6C29-1833-4B11-A679-75CBD955750E}" type="pres">
      <dgm:prSet presAssocID="{AE5D3489-D841-46EC-838C-8C906854784A}" presName="sibTrans" presStyleLbl="sibTrans2D1" presStyleIdx="0" presStyleCnt="0"/>
      <dgm:spPr/>
      <dgm:t>
        <a:bodyPr/>
        <a:lstStyle/>
        <a:p>
          <a:endParaRPr lang="en-US"/>
        </a:p>
      </dgm:t>
    </dgm:pt>
    <dgm:pt modelId="{D900407F-D45B-4623-A989-B28276EDD224}" type="pres">
      <dgm:prSet presAssocID="{6B0B804C-5D48-42D6-83E4-B389B033C82F}" presName="compNode" presStyleCnt="0"/>
      <dgm:spPr/>
    </dgm:pt>
    <dgm:pt modelId="{ED9F0DD7-6471-4118-9711-DE22B270B500}" type="pres">
      <dgm:prSet presAssocID="{6B0B804C-5D48-42D6-83E4-B389B033C82F}" presName="bkgdShape" presStyleLbl="node1" presStyleIdx="1" presStyleCnt="7"/>
      <dgm:spPr/>
      <dgm:t>
        <a:bodyPr/>
        <a:lstStyle/>
        <a:p>
          <a:endParaRPr lang="en-US"/>
        </a:p>
      </dgm:t>
    </dgm:pt>
    <dgm:pt modelId="{715272C3-D2C5-4FED-9146-B2E3D7379BC7}" type="pres">
      <dgm:prSet presAssocID="{6B0B804C-5D48-42D6-83E4-B389B033C82F}" presName="nodeTx" presStyleLbl="node1" presStyleIdx="1" presStyleCnt="7">
        <dgm:presLayoutVars>
          <dgm:bulletEnabled val="1"/>
        </dgm:presLayoutVars>
      </dgm:prSet>
      <dgm:spPr/>
      <dgm:t>
        <a:bodyPr/>
        <a:lstStyle/>
        <a:p>
          <a:endParaRPr lang="en-US"/>
        </a:p>
      </dgm:t>
    </dgm:pt>
    <dgm:pt modelId="{0A2D0B76-2FD6-4559-8F08-B824BA61005F}" type="pres">
      <dgm:prSet presAssocID="{6B0B804C-5D48-42D6-83E4-B389B033C82F}" presName="invisiNode" presStyleLbl="node1" presStyleIdx="1" presStyleCnt="7"/>
      <dgm:spPr/>
    </dgm:pt>
    <dgm:pt modelId="{66B5BBAC-8719-4FC9-B591-6C8CF4B19415}" type="pres">
      <dgm:prSet presAssocID="{6B0B804C-5D48-42D6-83E4-B389B033C82F}" presName="imagNode"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262A817A-6FE3-4B31-B360-E98F95B28DE4}" type="pres">
      <dgm:prSet presAssocID="{ABD43E77-DC01-4193-BA9F-6775FF4FFC05}" presName="sibTrans" presStyleLbl="sibTrans2D1" presStyleIdx="0" presStyleCnt="0"/>
      <dgm:spPr/>
      <dgm:t>
        <a:bodyPr/>
        <a:lstStyle/>
        <a:p>
          <a:endParaRPr lang="en-US"/>
        </a:p>
      </dgm:t>
    </dgm:pt>
    <dgm:pt modelId="{C6125966-71EE-46B8-A9E2-311C1E4E0C79}" type="pres">
      <dgm:prSet presAssocID="{4D6723C3-2C7B-4DB6-9A8E-0E72B9CCC04A}" presName="compNode" presStyleCnt="0"/>
      <dgm:spPr/>
    </dgm:pt>
    <dgm:pt modelId="{189116CD-89E1-4078-B252-0ADAFE1307F2}" type="pres">
      <dgm:prSet presAssocID="{4D6723C3-2C7B-4DB6-9A8E-0E72B9CCC04A}" presName="bkgdShape" presStyleLbl="node1" presStyleIdx="2" presStyleCnt="7"/>
      <dgm:spPr/>
      <dgm:t>
        <a:bodyPr/>
        <a:lstStyle/>
        <a:p>
          <a:endParaRPr lang="en-US"/>
        </a:p>
      </dgm:t>
    </dgm:pt>
    <dgm:pt modelId="{1ABE6DD6-CCFC-4FE5-A0A6-A3685B598955}" type="pres">
      <dgm:prSet presAssocID="{4D6723C3-2C7B-4DB6-9A8E-0E72B9CCC04A}" presName="nodeTx" presStyleLbl="node1" presStyleIdx="2" presStyleCnt="7">
        <dgm:presLayoutVars>
          <dgm:bulletEnabled val="1"/>
        </dgm:presLayoutVars>
      </dgm:prSet>
      <dgm:spPr/>
      <dgm:t>
        <a:bodyPr/>
        <a:lstStyle/>
        <a:p>
          <a:endParaRPr lang="en-US"/>
        </a:p>
      </dgm:t>
    </dgm:pt>
    <dgm:pt modelId="{97410CE6-F9D1-4F68-89A8-DF634556214F}" type="pres">
      <dgm:prSet presAssocID="{4D6723C3-2C7B-4DB6-9A8E-0E72B9CCC04A}" presName="invisiNode" presStyleLbl="node1" presStyleIdx="2" presStyleCnt="7"/>
      <dgm:spPr/>
    </dgm:pt>
    <dgm:pt modelId="{19FB4B22-73A3-4ED7-9FDF-0BAD4E912446}" type="pres">
      <dgm:prSet presAssocID="{4D6723C3-2C7B-4DB6-9A8E-0E72B9CCC04A}" presName="imagNode" presStyleLbl="fgImgPlace1" presStyleIdx="2"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09852ACD-E8DA-4ED5-A4BE-103A430FC6A1}" type="pres">
      <dgm:prSet presAssocID="{53869C10-D824-41E2-96E2-1088B4786975}" presName="sibTrans" presStyleLbl="sibTrans2D1" presStyleIdx="0" presStyleCnt="0"/>
      <dgm:spPr/>
      <dgm:t>
        <a:bodyPr/>
        <a:lstStyle/>
        <a:p>
          <a:endParaRPr lang="en-US"/>
        </a:p>
      </dgm:t>
    </dgm:pt>
    <dgm:pt modelId="{AA5E7E0B-D277-4EAB-8318-2A59122272E5}" type="pres">
      <dgm:prSet presAssocID="{4A518966-3417-4DDF-A32C-F417B09C1833}" presName="compNode" presStyleCnt="0"/>
      <dgm:spPr/>
    </dgm:pt>
    <dgm:pt modelId="{781072FA-94EA-44EF-8055-F0A02C68C5FA}" type="pres">
      <dgm:prSet presAssocID="{4A518966-3417-4DDF-A32C-F417B09C1833}" presName="bkgdShape" presStyleLbl="node1" presStyleIdx="3" presStyleCnt="7"/>
      <dgm:spPr/>
      <dgm:t>
        <a:bodyPr/>
        <a:lstStyle/>
        <a:p>
          <a:endParaRPr lang="en-US"/>
        </a:p>
      </dgm:t>
    </dgm:pt>
    <dgm:pt modelId="{D92B7289-2F5D-4970-ABD4-D537A908511D}" type="pres">
      <dgm:prSet presAssocID="{4A518966-3417-4DDF-A32C-F417B09C1833}" presName="nodeTx" presStyleLbl="node1" presStyleIdx="3" presStyleCnt="7">
        <dgm:presLayoutVars>
          <dgm:bulletEnabled val="1"/>
        </dgm:presLayoutVars>
      </dgm:prSet>
      <dgm:spPr/>
      <dgm:t>
        <a:bodyPr/>
        <a:lstStyle/>
        <a:p>
          <a:endParaRPr lang="en-US"/>
        </a:p>
      </dgm:t>
    </dgm:pt>
    <dgm:pt modelId="{71B398C2-AD42-42FA-A9AD-9AE9E820FF65}" type="pres">
      <dgm:prSet presAssocID="{4A518966-3417-4DDF-A32C-F417B09C1833}" presName="invisiNode" presStyleLbl="node1" presStyleIdx="3" presStyleCnt="7"/>
      <dgm:spPr/>
    </dgm:pt>
    <dgm:pt modelId="{0AE81854-2349-41E8-B421-1B77D0F8FE4F}" type="pres">
      <dgm:prSet presAssocID="{4A518966-3417-4DDF-A32C-F417B09C1833}" presName="imagNode" presStyleLbl="fgImgPlace1" presStyleIdx="3"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965FE81F-B08B-4D41-A325-B83690EC7F90}" type="pres">
      <dgm:prSet presAssocID="{3D5F6A15-C62A-46D6-A5D1-6AB15BB0506C}" presName="sibTrans" presStyleLbl="sibTrans2D1" presStyleIdx="0" presStyleCnt="0"/>
      <dgm:spPr/>
      <dgm:t>
        <a:bodyPr/>
        <a:lstStyle/>
        <a:p>
          <a:endParaRPr lang="en-US"/>
        </a:p>
      </dgm:t>
    </dgm:pt>
    <dgm:pt modelId="{A67EF614-B1BE-4906-8A4D-860801F715D9}" type="pres">
      <dgm:prSet presAssocID="{1EA6EF2B-0DDE-45D2-B5BC-0F175F992508}" presName="compNode" presStyleCnt="0"/>
      <dgm:spPr/>
    </dgm:pt>
    <dgm:pt modelId="{4EBB1C5C-9E58-49E6-9C52-8911600AD26F}" type="pres">
      <dgm:prSet presAssocID="{1EA6EF2B-0DDE-45D2-B5BC-0F175F992508}" presName="bkgdShape" presStyleLbl="node1" presStyleIdx="4" presStyleCnt="7"/>
      <dgm:spPr/>
      <dgm:t>
        <a:bodyPr/>
        <a:lstStyle/>
        <a:p>
          <a:endParaRPr lang="en-US"/>
        </a:p>
      </dgm:t>
    </dgm:pt>
    <dgm:pt modelId="{908F34B1-B603-4ADB-A4DF-FFFB97709792}" type="pres">
      <dgm:prSet presAssocID="{1EA6EF2B-0DDE-45D2-B5BC-0F175F992508}" presName="nodeTx" presStyleLbl="node1" presStyleIdx="4" presStyleCnt="7">
        <dgm:presLayoutVars>
          <dgm:bulletEnabled val="1"/>
        </dgm:presLayoutVars>
      </dgm:prSet>
      <dgm:spPr/>
      <dgm:t>
        <a:bodyPr/>
        <a:lstStyle/>
        <a:p>
          <a:endParaRPr lang="en-US"/>
        </a:p>
      </dgm:t>
    </dgm:pt>
    <dgm:pt modelId="{E41847D2-3837-44C2-A522-D3C0BC2D552F}" type="pres">
      <dgm:prSet presAssocID="{1EA6EF2B-0DDE-45D2-B5BC-0F175F992508}" presName="invisiNode" presStyleLbl="node1" presStyleIdx="4" presStyleCnt="7"/>
      <dgm:spPr/>
    </dgm:pt>
    <dgm:pt modelId="{67703004-621C-420B-B242-B38FA4629981}" type="pres">
      <dgm:prSet presAssocID="{1EA6EF2B-0DDE-45D2-B5BC-0F175F992508}" presName="imagNode" presStyleLbl="fgImgPlace1" presStyleIdx="4"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D66CFE43-D34B-4D7F-BF72-0950B11A4A5A}" type="pres">
      <dgm:prSet presAssocID="{BCEA7D6A-1FF6-4F0A-8186-0117971EDE4A}" presName="sibTrans" presStyleLbl="sibTrans2D1" presStyleIdx="0" presStyleCnt="0"/>
      <dgm:spPr/>
      <dgm:t>
        <a:bodyPr/>
        <a:lstStyle/>
        <a:p>
          <a:endParaRPr lang="en-US"/>
        </a:p>
      </dgm:t>
    </dgm:pt>
    <dgm:pt modelId="{09284C1C-0C4A-4E68-BBF7-8AE1567B8287}" type="pres">
      <dgm:prSet presAssocID="{65E33179-67A6-4B34-9F88-014C830802F0}" presName="compNode" presStyleCnt="0"/>
      <dgm:spPr/>
    </dgm:pt>
    <dgm:pt modelId="{86A0890E-E3BE-4F7A-A0B9-8E36F9426165}" type="pres">
      <dgm:prSet presAssocID="{65E33179-67A6-4B34-9F88-014C830802F0}" presName="bkgdShape" presStyleLbl="node1" presStyleIdx="5" presStyleCnt="7"/>
      <dgm:spPr/>
      <dgm:t>
        <a:bodyPr/>
        <a:lstStyle/>
        <a:p>
          <a:endParaRPr lang="en-US"/>
        </a:p>
      </dgm:t>
    </dgm:pt>
    <dgm:pt modelId="{46A4FAB4-6040-4402-904B-AF299C208575}" type="pres">
      <dgm:prSet presAssocID="{65E33179-67A6-4B34-9F88-014C830802F0}" presName="nodeTx" presStyleLbl="node1" presStyleIdx="5" presStyleCnt="7">
        <dgm:presLayoutVars>
          <dgm:bulletEnabled val="1"/>
        </dgm:presLayoutVars>
      </dgm:prSet>
      <dgm:spPr/>
      <dgm:t>
        <a:bodyPr/>
        <a:lstStyle/>
        <a:p>
          <a:endParaRPr lang="en-US"/>
        </a:p>
      </dgm:t>
    </dgm:pt>
    <dgm:pt modelId="{10AB151F-4E32-4CA2-8C00-B5D65F06BE39}" type="pres">
      <dgm:prSet presAssocID="{65E33179-67A6-4B34-9F88-014C830802F0}" presName="invisiNode" presStyleLbl="node1" presStyleIdx="5" presStyleCnt="7"/>
      <dgm:spPr/>
    </dgm:pt>
    <dgm:pt modelId="{3004A4F5-ED0C-4AA1-B11D-CD1831C3F13B}" type="pres">
      <dgm:prSet presAssocID="{65E33179-67A6-4B34-9F88-014C830802F0}" presName="imagNode" presStyleLbl="fgImgPlace1" presStyleIdx="5"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66D2A527-28F8-438F-8F24-9D24B6DE76E3}" type="pres">
      <dgm:prSet presAssocID="{B72F68EA-EF76-45F5-9D3C-99696D1D714B}" presName="sibTrans" presStyleLbl="sibTrans2D1" presStyleIdx="0" presStyleCnt="0"/>
      <dgm:spPr/>
      <dgm:t>
        <a:bodyPr/>
        <a:lstStyle/>
        <a:p>
          <a:endParaRPr lang="en-US"/>
        </a:p>
      </dgm:t>
    </dgm:pt>
    <dgm:pt modelId="{E3FA16F8-31E9-4645-A3D0-BF5874CB6942}" type="pres">
      <dgm:prSet presAssocID="{8AC04F3A-CA9F-4954-B810-39DEDAB65A82}" presName="compNode" presStyleCnt="0"/>
      <dgm:spPr/>
    </dgm:pt>
    <dgm:pt modelId="{3A9FE394-805D-45BF-B161-CC3F91C5AA87}" type="pres">
      <dgm:prSet presAssocID="{8AC04F3A-CA9F-4954-B810-39DEDAB65A82}" presName="bkgdShape" presStyleLbl="node1" presStyleIdx="6" presStyleCnt="7"/>
      <dgm:spPr/>
      <dgm:t>
        <a:bodyPr/>
        <a:lstStyle/>
        <a:p>
          <a:endParaRPr lang="en-US"/>
        </a:p>
      </dgm:t>
    </dgm:pt>
    <dgm:pt modelId="{2B299A70-EB91-4DE9-9FDF-D72F9F0F1F11}" type="pres">
      <dgm:prSet presAssocID="{8AC04F3A-CA9F-4954-B810-39DEDAB65A82}" presName="nodeTx" presStyleLbl="node1" presStyleIdx="6" presStyleCnt="7">
        <dgm:presLayoutVars>
          <dgm:bulletEnabled val="1"/>
        </dgm:presLayoutVars>
      </dgm:prSet>
      <dgm:spPr/>
      <dgm:t>
        <a:bodyPr/>
        <a:lstStyle/>
        <a:p>
          <a:endParaRPr lang="en-US"/>
        </a:p>
      </dgm:t>
    </dgm:pt>
    <dgm:pt modelId="{1F19E4CB-1830-482A-8BA0-D0AD3CD9CE47}" type="pres">
      <dgm:prSet presAssocID="{8AC04F3A-CA9F-4954-B810-39DEDAB65A82}" presName="invisiNode" presStyleLbl="node1" presStyleIdx="6" presStyleCnt="7"/>
      <dgm:spPr/>
    </dgm:pt>
    <dgm:pt modelId="{F4D8E81D-A2C2-4903-84C3-240A6FCD8CBB}" type="pres">
      <dgm:prSet presAssocID="{8AC04F3A-CA9F-4954-B810-39DEDAB65A82}" presName="imagNode" presStyleLbl="fgImgPlace1" presStyleIdx="6"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948CC47E-3C2D-4774-8F77-BA08F77CCB51}" srcId="{647700FE-93B9-4BBC-B6E1-12A6545051EC}" destId="{F4755C5C-7928-4256-962C-194D3C7DC037}" srcOrd="0" destOrd="0" parTransId="{ED3409F1-F371-4949-B2D9-B088C98F493E}" sibTransId="{AE5D3489-D841-46EC-838C-8C906854784A}"/>
    <dgm:cxn modelId="{E54A1A4E-EEA6-45C8-BA4B-09155021512C}" srcId="{647700FE-93B9-4BBC-B6E1-12A6545051EC}" destId="{1EA6EF2B-0DDE-45D2-B5BC-0F175F992508}" srcOrd="4" destOrd="0" parTransId="{47FC7382-3CA7-4791-A19E-882171B27952}" sibTransId="{BCEA7D6A-1FF6-4F0A-8186-0117971EDE4A}"/>
    <dgm:cxn modelId="{6F5644D4-D731-4082-82CE-285E5B8072D8}" type="presOf" srcId="{F4755C5C-7928-4256-962C-194D3C7DC037}" destId="{4D0328AC-D08F-456E-AEF2-F7AD31C9940B}" srcOrd="0" destOrd="0" presId="urn:microsoft.com/office/officeart/2005/8/layout/hList7"/>
    <dgm:cxn modelId="{A36E50EF-5FAD-4627-9D01-FF8647CAA798}" type="presOf" srcId="{8AC04F3A-CA9F-4954-B810-39DEDAB65A82}" destId="{3A9FE394-805D-45BF-B161-CC3F91C5AA87}" srcOrd="0" destOrd="0" presId="urn:microsoft.com/office/officeart/2005/8/layout/hList7"/>
    <dgm:cxn modelId="{7C5B2A9C-3211-4AD4-9D09-43F8B505DBC7}" srcId="{647700FE-93B9-4BBC-B6E1-12A6545051EC}" destId="{65E33179-67A6-4B34-9F88-014C830802F0}" srcOrd="5" destOrd="0" parTransId="{FF7A7D41-6CED-48A1-9BCE-AA74DEF7E850}" sibTransId="{B72F68EA-EF76-45F5-9D3C-99696D1D714B}"/>
    <dgm:cxn modelId="{1F9979B2-FD52-4003-A1C3-5848853D1BCC}" srcId="{647700FE-93B9-4BBC-B6E1-12A6545051EC}" destId="{4A518966-3417-4DDF-A32C-F417B09C1833}" srcOrd="3" destOrd="0" parTransId="{D0061EE7-E04B-4768-BD36-C0F360B4F2EF}" sibTransId="{3D5F6A15-C62A-46D6-A5D1-6AB15BB0506C}"/>
    <dgm:cxn modelId="{8A81EF04-2278-401C-99F8-13388AEB6D2D}" type="presOf" srcId="{4A518966-3417-4DDF-A32C-F417B09C1833}" destId="{D92B7289-2F5D-4970-ABD4-D537A908511D}" srcOrd="1" destOrd="0" presId="urn:microsoft.com/office/officeart/2005/8/layout/hList7"/>
    <dgm:cxn modelId="{303B0B42-9103-4F44-BBB6-5D98AE2F2FB6}" type="presOf" srcId="{1EA6EF2B-0DDE-45D2-B5BC-0F175F992508}" destId="{4EBB1C5C-9E58-49E6-9C52-8911600AD26F}" srcOrd="0" destOrd="0" presId="urn:microsoft.com/office/officeart/2005/8/layout/hList7"/>
    <dgm:cxn modelId="{CEC97A09-EA44-414A-BB4F-738F3B20C42F}" type="presOf" srcId="{6B0B804C-5D48-42D6-83E4-B389B033C82F}" destId="{ED9F0DD7-6471-4118-9711-DE22B270B500}" srcOrd="0" destOrd="0" presId="urn:microsoft.com/office/officeart/2005/8/layout/hList7"/>
    <dgm:cxn modelId="{0FF46502-F770-498E-8CE1-95B19C3DBCED}" type="presOf" srcId="{4D6723C3-2C7B-4DB6-9A8E-0E72B9CCC04A}" destId="{189116CD-89E1-4078-B252-0ADAFE1307F2}" srcOrd="0" destOrd="0" presId="urn:microsoft.com/office/officeart/2005/8/layout/hList7"/>
    <dgm:cxn modelId="{ADF9520A-FC58-4A5A-885B-B097B52BFE14}" type="presOf" srcId="{8AC04F3A-CA9F-4954-B810-39DEDAB65A82}" destId="{2B299A70-EB91-4DE9-9FDF-D72F9F0F1F11}" srcOrd="1" destOrd="0" presId="urn:microsoft.com/office/officeart/2005/8/layout/hList7"/>
    <dgm:cxn modelId="{54C0C30A-202F-4EA9-803F-D4CD052C38AD}" srcId="{647700FE-93B9-4BBC-B6E1-12A6545051EC}" destId="{8AC04F3A-CA9F-4954-B810-39DEDAB65A82}" srcOrd="6" destOrd="0" parTransId="{FE4B03FD-9C82-475E-BBBA-376F6C9FA5F2}" sibTransId="{4BEA5CC0-E9FC-4DF0-A153-A03E11AFB958}"/>
    <dgm:cxn modelId="{0A6749B6-5FBE-4934-AD9C-02D8BC1BC3F9}" srcId="{647700FE-93B9-4BBC-B6E1-12A6545051EC}" destId="{6B0B804C-5D48-42D6-83E4-B389B033C82F}" srcOrd="1" destOrd="0" parTransId="{5D3DF845-7DC0-4715-AF9C-F57B3A1D66B8}" sibTransId="{ABD43E77-DC01-4193-BA9F-6775FF4FFC05}"/>
    <dgm:cxn modelId="{4DB828BC-6A0D-4DB6-A0D6-3134DA3B2981}" type="presOf" srcId="{1EA6EF2B-0DDE-45D2-B5BC-0F175F992508}" destId="{908F34B1-B603-4ADB-A4DF-FFFB97709792}" srcOrd="1" destOrd="0" presId="urn:microsoft.com/office/officeart/2005/8/layout/hList7"/>
    <dgm:cxn modelId="{704FAE56-B91A-46F4-8C75-3D67AEC2F5C3}" type="presOf" srcId="{53869C10-D824-41E2-96E2-1088B4786975}" destId="{09852ACD-E8DA-4ED5-A4BE-103A430FC6A1}" srcOrd="0" destOrd="0" presId="urn:microsoft.com/office/officeart/2005/8/layout/hList7"/>
    <dgm:cxn modelId="{F19A4AAC-9944-4ADA-9A3B-BFBEDA5B8A54}" type="presOf" srcId="{B72F68EA-EF76-45F5-9D3C-99696D1D714B}" destId="{66D2A527-28F8-438F-8F24-9D24B6DE76E3}" srcOrd="0" destOrd="0" presId="urn:microsoft.com/office/officeart/2005/8/layout/hList7"/>
    <dgm:cxn modelId="{6F9576F9-CAA9-4542-B0AC-9E130450A2E1}" type="presOf" srcId="{4D6723C3-2C7B-4DB6-9A8E-0E72B9CCC04A}" destId="{1ABE6DD6-CCFC-4FE5-A0A6-A3685B598955}" srcOrd="1" destOrd="0" presId="urn:microsoft.com/office/officeart/2005/8/layout/hList7"/>
    <dgm:cxn modelId="{BC90A6F3-E5C6-4F5C-ABB1-62010587B855}" srcId="{647700FE-93B9-4BBC-B6E1-12A6545051EC}" destId="{4D6723C3-2C7B-4DB6-9A8E-0E72B9CCC04A}" srcOrd="2" destOrd="0" parTransId="{B8C39D04-DD3D-4EBC-97FF-1CFFB88BC02C}" sibTransId="{53869C10-D824-41E2-96E2-1088B4786975}"/>
    <dgm:cxn modelId="{B2B22755-D0CA-408D-8DE6-B576FACE4A1D}" type="presOf" srcId="{3D5F6A15-C62A-46D6-A5D1-6AB15BB0506C}" destId="{965FE81F-B08B-4D41-A325-B83690EC7F90}" srcOrd="0" destOrd="0" presId="urn:microsoft.com/office/officeart/2005/8/layout/hList7"/>
    <dgm:cxn modelId="{5EF96B7C-4985-49B9-999C-3FA816C1C412}" type="presOf" srcId="{65E33179-67A6-4B34-9F88-014C830802F0}" destId="{46A4FAB4-6040-4402-904B-AF299C208575}" srcOrd="1" destOrd="0" presId="urn:microsoft.com/office/officeart/2005/8/layout/hList7"/>
    <dgm:cxn modelId="{0CA91DFF-B431-4B45-BF77-D4F22D167B14}" type="presOf" srcId="{BCEA7D6A-1FF6-4F0A-8186-0117971EDE4A}" destId="{D66CFE43-D34B-4D7F-BF72-0950B11A4A5A}" srcOrd="0" destOrd="0" presId="urn:microsoft.com/office/officeart/2005/8/layout/hList7"/>
    <dgm:cxn modelId="{E6948DD4-D7AB-4EF3-A55F-8599915EEC3D}" type="presOf" srcId="{ABD43E77-DC01-4193-BA9F-6775FF4FFC05}" destId="{262A817A-6FE3-4B31-B360-E98F95B28DE4}" srcOrd="0" destOrd="0" presId="urn:microsoft.com/office/officeart/2005/8/layout/hList7"/>
    <dgm:cxn modelId="{9BCCB138-36F0-436E-BA90-5B4827BF584F}" type="presOf" srcId="{F4755C5C-7928-4256-962C-194D3C7DC037}" destId="{5823D1EB-3B87-42DA-9F54-C4AC9EAD2C29}" srcOrd="1" destOrd="0" presId="urn:microsoft.com/office/officeart/2005/8/layout/hList7"/>
    <dgm:cxn modelId="{981A5A2D-A9C2-4132-9265-FE761D7E5834}" type="presOf" srcId="{6B0B804C-5D48-42D6-83E4-B389B033C82F}" destId="{715272C3-D2C5-4FED-9146-B2E3D7379BC7}" srcOrd="1" destOrd="0" presId="urn:microsoft.com/office/officeart/2005/8/layout/hList7"/>
    <dgm:cxn modelId="{78C236E1-3481-4B43-B290-C8FC15439037}" type="presOf" srcId="{4A518966-3417-4DDF-A32C-F417B09C1833}" destId="{781072FA-94EA-44EF-8055-F0A02C68C5FA}" srcOrd="0" destOrd="0" presId="urn:microsoft.com/office/officeart/2005/8/layout/hList7"/>
    <dgm:cxn modelId="{BE4968A0-E194-4B6B-88F8-8EF24D7289A4}" type="presOf" srcId="{647700FE-93B9-4BBC-B6E1-12A6545051EC}" destId="{56174AE4-BDE4-4972-BF20-3833233BF38D}" srcOrd="0" destOrd="0" presId="urn:microsoft.com/office/officeart/2005/8/layout/hList7"/>
    <dgm:cxn modelId="{2AC94B3F-05C1-4210-B650-9F791872EC7B}" type="presOf" srcId="{65E33179-67A6-4B34-9F88-014C830802F0}" destId="{86A0890E-E3BE-4F7A-A0B9-8E36F9426165}" srcOrd="0" destOrd="0" presId="urn:microsoft.com/office/officeart/2005/8/layout/hList7"/>
    <dgm:cxn modelId="{7BF72FCD-4F7B-4EA8-A3E1-23629A7136BD}" type="presOf" srcId="{AE5D3489-D841-46EC-838C-8C906854784A}" destId="{F19E6C29-1833-4B11-A679-75CBD955750E}" srcOrd="0" destOrd="0" presId="urn:microsoft.com/office/officeart/2005/8/layout/hList7"/>
    <dgm:cxn modelId="{6DEFB69B-543C-467C-8874-27C1474559EF}" type="presParOf" srcId="{56174AE4-BDE4-4972-BF20-3833233BF38D}" destId="{F025DA17-A003-407D-8E63-06A3D945508E}" srcOrd="0" destOrd="0" presId="urn:microsoft.com/office/officeart/2005/8/layout/hList7"/>
    <dgm:cxn modelId="{097E292E-6235-47C0-AB72-08E50F249EA5}" type="presParOf" srcId="{56174AE4-BDE4-4972-BF20-3833233BF38D}" destId="{E8707CAC-0033-4C57-8F0E-93A77C5C353B}" srcOrd="1" destOrd="0" presId="urn:microsoft.com/office/officeart/2005/8/layout/hList7"/>
    <dgm:cxn modelId="{738BF7FF-9940-46F7-B674-C2C6D1C75C5B}" type="presParOf" srcId="{E8707CAC-0033-4C57-8F0E-93A77C5C353B}" destId="{2D3B72D9-8F25-4CA0-BBBB-E25257076DE2}" srcOrd="0" destOrd="0" presId="urn:microsoft.com/office/officeart/2005/8/layout/hList7"/>
    <dgm:cxn modelId="{F06601C3-FE8E-4217-B69F-25F95F4407F1}" type="presParOf" srcId="{2D3B72D9-8F25-4CA0-BBBB-E25257076DE2}" destId="{4D0328AC-D08F-456E-AEF2-F7AD31C9940B}" srcOrd="0" destOrd="0" presId="urn:microsoft.com/office/officeart/2005/8/layout/hList7"/>
    <dgm:cxn modelId="{55F29B67-2E9B-4E82-AC98-5B3EABE68447}" type="presParOf" srcId="{2D3B72D9-8F25-4CA0-BBBB-E25257076DE2}" destId="{5823D1EB-3B87-42DA-9F54-C4AC9EAD2C29}" srcOrd="1" destOrd="0" presId="urn:microsoft.com/office/officeart/2005/8/layout/hList7"/>
    <dgm:cxn modelId="{A21D075C-C043-45D6-8224-65765B9DA244}" type="presParOf" srcId="{2D3B72D9-8F25-4CA0-BBBB-E25257076DE2}" destId="{1F28E078-BA6E-44E6-984E-D46F88BA743C}" srcOrd="2" destOrd="0" presId="urn:microsoft.com/office/officeart/2005/8/layout/hList7"/>
    <dgm:cxn modelId="{6C99DE9D-CBDA-4A30-9807-43E228C695BB}" type="presParOf" srcId="{2D3B72D9-8F25-4CA0-BBBB-E25257076DE2}" destId="{47FE03C7-A35A-4B65-B54D-2A59BA577B23}" srcOrd="3" destOrd="0" presId="urn:microsoft.com/office/officeart/2005/8/layout/hList7"/>
    <dgm:cxn modelId="{C5A2A6A5-6289-42E3-979E-9C31F3C1BEF0}" type="presParOf" srcId="{E8707CAC-0033-4C57-8F0E-93A77C5C353B}" destId="{F19E6C29-1833-4B11-A679-75CBD955750E}" srcOrd="1" destOrd="0" presId="urn:microsoft.com/office/officeart/2005/8/layout/hList7"/>
    <dgm:cxn modelId="{AC2C2BCC-1D9D-40C3-8C8B-40FDB9CFD7CE}" type="presParOf" srcId="{E8707CAC-0033-4C57-8F0E-93A77C5C353B}" destId="{D900407F-D45B-4623-A989-B28276EDD224}" srcOrd="2" destOrd="0" presId="urn:microsoft.com/office/officeart/2005/8/layout/hList7"/>
    <dgm:cxn modelId="{1B910411-9AB1-4ABC-A220-91DD8F6F9E75}" type="presParOf" srcId="{D900407F-D45B-4623-A989-B28276EDD224}" destId="{ED9F0DD7-6471-4118-9711-DE22B270B500}" srcOrd="0" destOrd="0" presId="urn:microsoft.com/office/officeart/2005/8/layout/hList7"/>
    <dgm:cxn modelId="{166B6182-B9BE-441F-8AC1-C20D473A92A6}" type="presParOf" srcId="{D900407F-D45B-4623-A989-B28276EDD224}" destId="{715272C3-D2C5-4FED-9146-B2E3D7379BC7}" srcOrd="1" destOrd="0" presId="urn:microsoft.com/office/officeart/2005/8/layout/hList7"/>
    <dgm:cxn modelId="{7BF2D953-65B8-4048-9E09-DF1C1256314C}" type="presParOf" srcId="{D900407F-D45B-4623-A989-B28276EDD224}" destId="{0A2D0B76-2FD6-4559-8F08-B824BA61005F}" srcOrd="2" destOrd="0" presId="urn:microsoft.com/office/officeart/2005/8/layout/hList7"/>
    <dgm:cxn modelId="{1FA77128-9408-45DC-BA24-E2845D7ECF2D}" type="presParOf" srcId="{D900407F-D45B-4623-A989-B28276EDD224}" destId="{66B5BBAC-8719-4FC9-B591-6C8CF4B19415}" srcOrd="3" destOrd="0" presId="urn:microsoft.com/office/officeart/2005/8/layout/hList7"/>
    <dgm:cxn modelId="{EC403E52-4DED-4D40-8602-9B5882A9BC95}" type="presParOf" srcId="{E8707CAC-0033-4C57-8F0E-93A77C5C353B}" destId="{262A817A-6FE3-4B31-B360-E98F95B28DE4}" srcOrd="3" destOrd="0" presId="urn:microsoft.com/office/officeart/2005/8/layout/hList7"/>
    <dgm:cxn modelId="{A79DD15D-4445-47F0-8893-CC2ADBBFA569}" type="presParOf" srcId="{E8707CAC-0033-4C57-8F0E-93A77C5C353B}" destId="{C6125966-71EE-46B8-A9E2-311C1E4E0C79}" srcOrd="4" destOrd="0" presId="urn:microsoft.com/office/officeart/2005/8/layout/hList7"/>
    <dgm:cxn modelId="{BC5A8BB8-821D-4165-A3A5-AD8A22F7B15E}" type="presParOf" srcId="{C6125966-71EE-46B8-A9E2-311C1E4E0C79}" destId="{189116CD-89E1-4078-B252-0ADAFE1307F2}" srcOrd="0" destOrd="0" presId="urn:microsoft.com/office/officeart/2005/8/layout/hList7"/>
    <dgm:cxn modelId="{13C3DCF8-7FF2-43C0-B0A9-86AEA4622DE3}" type="presParOf" srcId="{C6125966-71EE-46B8-A9E2-311C1E4E0C79}" destId="{1ABE6DD6-CCFC-4FE5-A0A6-A3685B598955}" srcOrd="1" destOrd="0" presId="urn:microsoft.com/office/officeart/2005/8/layout/hList7"/>
    <dgm:cxn modelId="{C1A11BF0-6018-4BB4-BE6F-EF4181E4ADE0}" type="presParOf" srcId="{C6125966-71EE-46B8-A9E2-311C1E4E0C79}" destId="{97410CE6-F9D1-4F68-89A8-DF634556214F}" srcOrd="2" destOrd="0" presId="urn:microsoft.com/office/officeart/2005/8/layout/hList7"/>
    <dgm:cxn modelId="{6373177C-02A8-49C6-AA74-FA676AE2361D}" type="presParOf" srcId="{C6125966-71EE-46B8-A9E2-311C1E4E0C79}" destId="{19FB4B22-73A3-4ED7-9FDF-0BAD4E912446}" srcOrd="3" destOrd="0" presId="urn:microsoft.com/office/officeart/2005/8/layout/hList7"/>
    <dgm:cxn modelId="{DD1A7B7E-4F60-456A-B7BA-E4814C3D6791}" type="presParOf" srcId="{E8707CAC-0033-4C57-8F0E-93A77C5C353B}" destId="{09852ACD-E8DA-4ED5-A4BE-103A430FC6A1}" srcOrd="5" destOrd="0" presId="urn:microsoft.com/office/officeart/2005/8/layout/hList7"/>
    <dgm:cxn modelId="{4B58F253-E65D-4B1A-8621-27310A8F6AE3}" type="presParOf" srcId="{E8707CAC-0033-4C57-8F0E-93A77C5C353B}" destId="{AA5E7E0B-D277-4EAB-8318-2A59122272E5}" srcOrd="6" destOrd="0" presId="urn:microsoft.com/office/officeart/2005/8/layout/hList7"/>
    <dgm:cxn modelId="{40C6D52B-5C75-4CB4-9D4B-E204012568D4}" type="presParOf" srcId="{AA5E7E0B-D277-4EAB-8318-2A59122272E5}" destId="{781072FA-94EA-44EF-8055-F0A02C68C5FA}" srcOrd="0" destOrd="0" presId="urn:microsoft.com/office/officeart/2005/8/layout/hList7"/>
    <dgm:cxn modelId="{AF42B15E-E85E-4356-805C-753D88DC5E2B}" type="presParOf" srcId="{AA5E7E0B-D277-4EAB-8318-2A59122272E5}" destId="{D92B7289-2F5D-4970-ABD4-D537A908511D}" srcOrd="1" destOrd="0" presId="urn:microsoft.com/office/officeart/2005/8/layout/hList7"/>
    <dgm:cxn modelId="{96C769AB-39A8-4968-ABDB-0EDA630967C4}" type="presParOf" srcId="{AA5E7E0B-D277-4EAB-8318-2A59122272E5}" destId="{71B398C2-AD42-42FA-A9AD-9AE9E820FF65}" srcOrd="2" destOrd="0" presId="urn:microsoft.com/office/officeart/2005/8/layout/hList7"/>
    <dgm:cxn modelId="{181466BE-25E1-4D6A-BA43-FC4DB2A2EC4E}" type="presParOf" srcId="{AA5E7E0B-D277-4EAB-8318-2A59122272E5}" destId="{0AE81854-2349-41E8-B421-1B77D0F8FE4F}" srcOrd="3" destOrd="0" presId="urn:microsoft.com/office/officeart/2005/8/layout/hList7"/>
    <dgm:cxn modelId="{73B83253-ABBA-4F5B-BC42-5B4678322825}" type="presParOf" srcId="{E8707CAC-0033-4C57-8F0E-93A77C5C353B}" destId="{965FE81F-B08B-4D41-A325-B83690EC7F90}" srcOrd="7" destOrd="0" presId="urn:microsoft.com/office/officeart/2005/8/layout/hList7"/>
    <dgm:cxn modelId="{DACB7ABE-7B5A-40CF-B927-0500D1A8CCBD}" type="presParOf" srcId="{E8707CAC-0033-4C57-8F0E-93A77C5C353B}" destId="{A67EF614-B1BE-4906-8A4D-860801F715D9}" srcOrd="8" destOrd="0" presId="urn:microsoft.com/office/officeart/2005/8/layout/hList7"/>
    <dgm:cxn modelId="{FE4D0C9E-03A1-494C-93B7-96FB20BA2526}" type="presParOf" srcId="{A67EF614-B1BE-4906-8A4D-860801F715D9}" destId="{4EBB1C5C-9E58-49E6-9C52-8911600AD26F}" srcOrd="0" destOrd="0" presId="urn:microsoft.com/office/officeart/2005/8/layout/hList7"/>
    <dgm:cxn modelId="{74B936F9-3BC2-4875-8EF8-85C670DBE0AC}" type="presParOf" srcId="{A67EF614-B1BE-4906-8A4D-860801F715D9}" destId="{908F34B1-B603-4ADB-A4DF-FFFB97709792}" srcOrd="1" destOrd="0" presId="urn:microsoft.com/office/officeart/2005/8/layout/hList7"/>
    <dgm:cxn modelId="{842A3EC9-01C5-4869-BDB5-81A5CCB0F362}" type="presParOf" srcId="{A67EF614-B1BE-4906-8A4D-860801F715D9}" destId="{E41847D2-3837-44C2-A522-D3C0BC2D552F}" srcOrd="2" destOrd="0" presId="urn:microsoft.com/office/officeart/2005/8/layout/hList7"/>
    <dgm:cxn modelId="{CCDA9EA5-5AD6-4245-B77E-91E94C2F93A1}" type="presParOf" srcId="{A67EF614-B1BE-4906-8A4D-860801F715D9}" destId="{67703004-621C-420B-B242-B38FA4629981}" srcOrd="3" destOrd="0" presId="urn:microsoft.com/office/officeart/2005/8/layout/hList7"/>
    <dgm:cxn modelId="{5FB095D1-245F-43AF-883B-8C47A68D0D1E}" type="presParOf" srcId="{E8707CAC-0033-4C57-8F0E-93A77C5C353B}" destId="{D66CFE43-D34B-4D7F-BF72-0950B11A4A5A}" srcOrd="9" destOrd="0" presId="urn:microsoft.com/office/officeart/2005/8/layout/hList7"/>
    <dgm:cxn modelId="{800974B3-CE1F-4673-B78E-668F3E2F542A}" type="presParOf" srcId="{E8707CAC-0033-4C57-8F0E-93A77C5C353B}" destId="{09284C1C-0C4A-4E68-BBF7-8AE1567B8287}" srcOrd="10" destOrd="0" presId="urn:microsoft.com/office/officeart/2005/8/layout/hList7"/>
    <dgm:cxn modelId="{9723A838-BAB1-48EB-88F5-6CE74739945C}" type="presParOf" srcId="{09284C1C-0C4A-4E68-BBF7-8AE1567B8287}" destId="{86A0890E-E3BE-4F7A-A0B9-8E36F9426165}" srcOrd="0" destOrd="0" presId="urn:microsoft.com/office/officeart/2005/8/layout/hList7"/>
    <dgm:cxn modelId="{C309F93B-2B8F-4369-92FC-9D6023E612C7}" type="presParOf" srcId="{09284C1C-0C4A-4E68-BBF7-8AE1567B8287}" destId="{46A4FAB4-6040-4402-904B-AF299C208575}" srcOrd="1" destOrd="0" presId="urn:microsoft.com/office/officeart/2005/8/layout/hList7"/>
    <dgm:cxn modelId="{8313DE2B-1A2F-4619-A98D-D6CD65E4B65D}" type="presParOf" srcId="{09284C1C-0C4A-4E68-BBF7-8AE1567B8287}" destId="{10AB151F-4E32-4CA2-8C00-B5D65F06BE39}" srcOrd="2" destOrd="0" presId="urn:microsoft.com/office/officeart/2005/8/layout/hList7"/>
    <dgm:cxn modelId="{C7A0E949-225B-4BA1-8B63-9F951E82687A}" type="presParOf" srcId="{09284C1C-0C4A-4E68-BBF7-8AE1567B8287}" destId="{3004A4F5-ED0C-4AA1-B11D-CD1831C3F13B}" srcOrd="3" destOrd="0" presId="urn:microsoft.com/office/officeart/2005/8/layout/hList7"/>
    <dgm:cxn modelId="{EB0D3E66-9AA4-4E74-8C4A-4D5DD76769BA}" type="presParOf" srcId="{E8707CAC-0033-4C57-8F0E-93A77C5C353B}" destId="{66D2A527-28F8-438F-8F24-9D24B6DE76E3}" srcOrd="11" destOrd="0" presId="urn:microsoft.com/office/officeart/2005/8/layout/hList7"/>
    <dgm:cxn modelId="{B3B8FC4B-4250-401C-9565-37061888FABF}" type="presParOf" srcId="{E8707CAC-0033-4C57-8F0E-93A77C5C353B}" destId="{E3FA16F8-31E9-4645-A3D0-BF5874CB6942}" srcOrd="12" destOrd="0" presId="urn:microsoft.com/office/officeart/2005/8/layout/hList7"/>
    <dgm:cxn modelId="{AE31BD89-3DB4-40C7-929D-E50A37C58565}" type="presParOf" srcId="{E3FA16F8-31E9-4645-A3D0-BF5874CB6942}" destId="{3A9FE394-805D-45BF-B161-CC3F91C5AA87}" srcOrd="0" destOrd="0" presId="urn:microsoft.com/office/officeart/2005/8/layout/hList7"/>
    <dgm:cxn modelId="{AE6FC888-1417-41DF-BA8A-10337E85CE2C}" type="presParOf" srcId="{E3FA16F8-31E9-4645-A3D0-BF5874CB6942}" destId="{2B299A70-EB91-4DE9-9FDF-D72F9F0F1F11}" srcOrd="1" destOrd="0" presId="urn:microsoft.com/office/officeart/2005/8/layout/hList7"/>
    <dgm:cxn modelId="{85017EEC-5240-4C09-BED7-35EC31A3872C}" type="presParOf" srcId="{E3FA16F8-31E9-4645-A3D0-BF5874CB6942}" destId="{1F19E4CB-1830-482A-8BA0-D0AD3CD9CE47}" srcOrd="2" destOrd="0" presId="urn:microsoft.com/office/officeart/2005/8/layout/hList7"/>
    <dgm:cxn modelId="{43C9148C-C939-4BA1-8058-28EE74685A1E}" type="presParOf" srcId="{E3FA16F8-31E9-4645-A3D0-BF5874CB6942}" destId="{F4D8E81D-A2C2-4903-84C3-240A6FCD8CB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5D9B10-D280-4F0F-A393-4885C8E1E245}" type="doc">
      <dgm:prSet loTypeId="urn:microsoft.com/office/officeart/2005/8/layout/radial6" loCatId="cycle" qsTypeId="urn:microsoft.com/office/officeart/2005/8/quickstyle/simple4" qsCatId="simple" csTypeId="urn:microsoft.com/office/officeart/2005/8/colors/colorful3" csCatId="colorful" phldr="1"/>
      <dgm:spPr/>
      <dgm:t>
        <a:bodyPr/>
        <a:lstStyle/>
        <a:p>
          <a:endParaRPr lang="en-US"/>
        </a:p>
      </dgm:t>
    </dgm:pt>
    <dgm:pt modelId="{B619D4FE-5B02-45C4-8BE6-940C00F0C9FD}">
      <dgm:prSet phldrT="[Text]"/>
      <dgm:spPr/>
      <dgm:t>
        <a:bodyPr/>
        <a:lstStyle/>
        <a:p>
          <a:r>
            <a:rPr lang="en-US" dirty="0" smtClean="0"/>
            <a:t>Research Practice, Ethics, &amp; Policy</a:t>
          </a:r>
        </a:p>
      </dgm:t>
    </dgm:pt>
    <dgm:pt modelId="{B0F8C84A-4285-4656-938C-365E50DF649E}" type="parTrans" cxnId="{BE6A8F27-853A-4F92-9B88-3ACD1AAF6FAE}">
      <dgm:prSet/>
      <dgm:spPr/>
      <dgm:t>
        <a:bodyPr/>
        <a:lstStyle/>
        <a:p>
          <a:endParaRPr lang="en-US"/>
        </a:p>
      </dgm:t>
    </dgm:pt>
    <dgm:pt modelId="{9142297B-29C1-4491-A50F-EF8BA768FDDF}" type="sibTrans" cxnId="{BE6A8F27-853A-4F92-9B88-3ACD1AAF6FAE}">
      <dgm:prSet/>
      <dgm:spPr/>
      <dgm:t>
        <a:bodyPr/>
        <a:lstStyle/>
        <a:p>
          <a:endParaRPr lang="en-US"/>
        </a:p>
      </dgm:t>
    </dgm:pt>
    <dgm:pt modelId="{CC5D31B1-7F55-4EE8-8233-44008A09F6B5}">
      <dgm:prSet phldrT="[Text]"/>
      <dgm:spPr/>
      <dgm:t>
        <a:bodyPr/>
        <a:lstStyle/>
        <a:p>
          <a:r>
            <a:rPr lang="en-US" dirty="0" smtClean="0"/>
            <a:t>Resource Availability</a:t>
          </a:r>
          <a:endParaRPr lang="en-US" dirty="0"/>
        </a:p>
      </dgm:t>
    </dgm:pt>
    <dgm:pt modelId="{436750A0-31B8-467E-9A23-E5897113B17D}" type="parTrans" cxnId="{EF1C37E9-D347-40D8-BDBC-5D5AA6B61E1D}">
      <dgm:prSet/>
      <dgm:spPr/>
      <dgm:t>
        <a:bodyPr/>
        <a:lstStyle/>
        <a:p>
          <a:endParaRPr lang="en-US"/>
        </a:p>
      </dgm:t>
    </dgm:pt>
    <dgm:pt modelId="{083D74ED-EA47-4F76-9DAA-C039577225A1}" type="sibTrans" cxnId="{EF1C37E9-D347-40D8-BDBC-5D5AA6B61E1D}">
      <dgm:prSet/>
      <dgm:spPr/>
      <dgm:t>
        <a:bodyPr/>
        <a:lstStyle/>
        <a:p>
          <a:endParaRPr lang="en-US"/>
        </a:p>
      </dgm:t>
    </dgm:pt>
    <dgm:pt modelId="{571B806B-A23A-458D-BED8-196880568F94}">
      <dgm:prSet phldrT="[Text]"/>
      <dgm:spPr/>
      <dgm:t>
        <a:bodyPr/>
        <a:lstStyle/>
        <a:p>
          <a:r>
            <a:rPr lang="en-US" dirty="0" smtClean="0"/>
            <a:t>Health Status</a:t>
          </a:r>
          <a:endParaRPr lang="en-US" dirty="0"/>
        </a:p>
      </dgm:t>
    </dgm:pt>
    <dgm:pt modelId="{0559F298-DDFF-4C36-95CC-DD0C9063C42D}" type="parTrans" cxnId="{E53DFF66-23F2-4E70-B317-54DDB40F2487}">
      <dgm:prSet/>
      <dgm:spPr/>
      <dgm:t>
        <a:bodyPr/>
        <a:lstStyle/>
        <a:p>
          <a:endParaRPr lang="en-US"/>
        </a:p>
      </dgm:t>
    </dgm:pt>
    <dgm:pt modelId="{74C0160E-D3AD-45C1-9F3E-BA711ABA66C8}" type="sibTrans" cxnId="{E53DFF66-23F2-4E70-B317-54DDB40F2487}">
      <dgm:prSet/>
      <dgm:spPr/>
      <dgm:t>
        <a:bodyPr/>
        <a:lstStyle/>
        <a:p>
          <a:endParaRPr lang="en-US"/>
        </a:p>
      </dgm:t>
    </dgm:pt>
    <dgm:pt modelId="{0A7072D0-B389-4A69-AA9E-6B1139AAADAD}">
      <dgm:prSet phldrT="[Text]"/>
      <dgm:spPr/>
      <dgm:t>
        <a:bodyPr/>
        <a:lstStyle/>
        <a:p>
          <a:r>
            <a:rPr lang="en-US" dirty="0" smtClean="0"/>
            <a:t>Relative Risk</a:t>
          </a:r>
          <a:endParaRPr lang="en-US" dirty="0"/>
        </a:p>
      </dgm:t>
    </dgm:pt>
    <dgm:pt modelId="{5566518D-46E5-44F9-9949-EF1F38436B53}" type="parTrans" cxnId="{39A66AB5-AB1F-4D9F-BADA-899B0EEB2284}">
      <dgm:prSet/>
      <dgm:spPr/>
      <dgm:t>
        <a:bodyPr/>
        <a:lstStyle/>
        <a:p>
          <a:endParaRPr lang="en-US"/>
        </a:p>
      </dgm:t>
    </dgm:pt>
    <dgm:pt modelId="{94558F4A-D927-4FCA-BC5E-244B154683F2}" type="sibTrans" cxnId="{39A66AB5-AB1F-4D9F-BADA-899B0EEB2284}">
      <dgm:prSet/>
      <dgm:spPr/>
      <dgm:t>
        <a:bodyPr/>
        <a:lstStyle/>
        <a:p>
          <a:endParaRPr lang="en-US"/>
        </a:p>
      </dgm:t>
    </dgm:pt>
    <dgm:pt modelId="{9A2FA287-B79E-415A-BC75-C5F85A2876D1}" type="pres">
      <dgm:prSet presAssocID="{B45D9B10-D280-4F0F-A393-4885C8E1E245}" presName="Name0" presStyleCnt="0">
        <dgm:presLayoutVars>
          <dgm:chMax val="1"/>
          <dgm:dir/>
          <dgm:animLvl val="ctr"/>
          <dgm:resizeHandles val="exact"/>
        </dgm:presLayoutVars>
      </dgm:prSet>
      <dgm:spPr/>
      <dgm:t>
        <a:bodyPr/>
        <a:lstStyle/>
        <a:p>
          <a:endParaRPr lang="en-US"/>
        </a:p>
      </dgm:t>
    </dgm:pt>
    <dgm:pt modelId="{0EAA324E-5E95-497B-B0B4-724EEF317F7D}" type="pres">
      <dgm:prSet presAssocID="{B619D4FE-5B02-45C4-8BE6-940C00F0C9FD}" presName="centerShape" presStyleLbl="node0" presStyleIdx="0" presStyleCnt="1"/>
      <dgm:spPr>
        <a:prstGeom prst="dodecagon">
          <a:avLst/>
        </a:prstGeom>
      </dgm:spPr>
      <dgm:t>
        <a:bodyPr/>
        <a:lstStyle/>
        <a:p>
          <a:endParaRPr lang="en-US"/>
        </a:p>
      </dgm:t>
    </dgm:pt>
    <dgm:pt modelId="{7AC6107A-3312-41B6-B810-4FB30E43793A}" type="pres">
      <dgm:prSet presAssocID="{CC5D31B1-7F55-4EE8-8233-44008A09F6B5}" presName="node" presStyleLbl="node1" presStyleIdx="0" presStyleCnt="3">
        <dgm:presLayoutVars>
          <dgm:bulletEnabled val="1"/>
        </dgm:presLayoutVars>
      </dgm:prSet>
      <dgm:spPr>
        <a:prstGeom prst="decagon">
          <a:avLst/>
        </a:prstGeom>
      </dgm:spPr>
      <dgm:t>
        <a:bodyPr/>
        <a:lstStyle/>
        <a:p>
          <a:endParaRPr lang="en-US"/>
        </a:p>
      </dgm:t>
    </dgm:pt>
    <dgm:pt modelId="{1E0F4298-396F-476C-851B-77D64CBA6BDF}" type="pres">
      <dgm:prSet presAssocID="{CC5D31B1-7F55-4EE8-8233-44008A09F6B5}" presName="dummy" presStyleCnt="0"/>
      <dgm:spPr/>
    </dgm:pt>
    <dgm:pt modelId="{F8216A19-5D40-404C-A7D5-55C898E326C7}" type="pres">
      <dgm:prSet presAssocID="{083D74ED-EA47-4F76-9DAA-C039577225A1}" presName="sibTrans" presStyleLbl="sibTrans2D1" presStyleIdx="0" presStyleCnt="3"/>
      <dgm:spPr/>
      <dgm:t>
        <a:bodyPr/>
        <a:lstStyle/>
        <a:p>
          <a:endParaRPr lang="en-US"/>
        </a:p>
      </dgm:t>
    </dgm:pt>
    <dgm:pt modelId="{E1062AD5-001C-40FD-89C0-6491C7DE3811}" type="pres">
      <dgm:prSet presAssocID="{571B806B-A23A-458D-BED8-196880568F94}" presName="node" presStyleLbl="node1" presStyleIdx="1" presStyleCnt="3">
        <dgm:presLayoutVars>
          <dgm:bulletEnabled val="1"/>
        </dgm:presLayoutVars>
      </dgm:prSet>
      <dgm:spPr>
        <a:prstGeom prst="decagon">
          <a:avLst/>
        </a:prstGeom>
      </dgm:spPr>
      <dgm:t>
        <a:bodyPr/>
        <a:lstStyle/>
        <a:p>
          <a:endParaRPr lang="en-US"/>
        </a:p>
      </dgm:t>
    </dgm:pt>
    <dgm:pt modelId="{AF625863-70FC-4D0A-A7C4-4AFBDA3D2155}" type="pres">
      <dgm:prSet presAssocID="{571B806B-A23A-458D-BED8-196880568F94}" presName="dummy" presStyleCnt="0"/>
      <dgm:spPr/>
    </dgm:pt>
    <dgm:pt modelId="{F3648028-CCF0-4823-B713-BB5106C6D1B5}" type="pres">
      <dgm:prSet presAssocID="{74C0160E-D3AD-45C1-9F3E-BA711ABA66C8}" presName="sibTrans" presStyleLbl="sibTrans2D1" presStyleIdx="1" presStyleCnt="3"/>
      <dgm:spPr/>
      <dgm:t>
        <a:bodyPr/>
        <a:lstStyle/>
        <a:p>
          <a:endParaRPr lang="en-US"/>
        </a:p>
      </dgm:t>
    </dgm:pt>
    <dgm:pt modelId="{3C8C86AE-04E6-49F5-AC00-6253FD21552E}" type="pres">
      <dgm:prSet presAssocID="{0A7072D0-B389-4A69-AA9E-6B1139AAADAD}" presName="node" presStyleLbl="node1" presStyleIdx="2" presStyleCnt="3">
        <dgm:presLayoutVars>
          <dgm:bulletEnabled val="1"/>
        </dgm:presLayoutVars>
      </dgm:prSet>
      <dgm:spPr>
        <a:prstGeom prst="decagon">
          <a:avLst/>
        </a:prstGeom>
      </dgm:spPr>
      <dgm:t>
        <a:bodyPr/>
        <a:lstStyle/>
        <a:p>
          <a:endParaRPr lang="en-US"/>
        </a:p>
      </dgm:t>
    </dgm:pt>
    <dgm:pt modelId="{ECF86157-B99B-4DFF-918E-87A92FE6E143}" type="pres">
      <dgm:prSet presAssocID="{0A7072D0-B389-4A69-AA9E-6B1139AAADAD}" presName="dummy" presStyleCnt="0"/>
      <dgm:spPr/>
    </dgm:pt>
    <dgm:pt modelId="{36834CF8-6EA6-42D0-87FC-E2C619B22B91}" type="pres">
      <dgm:prSet presAssocID="{94558F4A-D927-4FCA-BC5E-244B154683F2}" presName="sibTrans" presStyleLbl="sibTrans2D1" presStyleIdx="2" presStyleCnt="3"/>
      <dgm:spPr/>
      <dgm:t>
        <a:bodyPr/>
        <a:lstStyle/>
        <a:p>
          <a:endParaRPr lang="en-US"/>
        </a:p>
      </dgm:t>
    </dgm:pt>
  </dgm:ptLst>
  <dgm:cxnLst>
    <dgm:cxn modelId="{E53DFF66-23F2-4E70-B317-54DDB40F2487}" srcId="{B619D4FE-5B02-45C4-8BE6-940C00F0C9FD}" destId="{571B806B-A23A-458D-BED8-196880568F94}" srcOrd="1" destOrd="0" parTransId="{0559F298-DDFF-4C36-95CC-DD0C9063C42D}" sibTransId="{74C0160E-D3AD-45C1-9F3E-BA711ABA66C8}"/>
    <dgm:cxn modelId="{BE6A8F27-853A-4F92-9B88-3ACD1AAF6FAE}" srcId="{B45D9B10-D280-4F0F-A393-4885C8E1E245}" destId="{B619D4FE-5B02-45C4-8BE6-940C00F0C9FD}" srcOrd="0" destOrd="0" parTransId="{B0F8C84A-4285-4656-938C-365E50DF649E}" sibTransId="{9142297B-29C1-4491-A50F-EF8BA768FDDF}"/>
    <dgm:cxn modelId="{CDF8892F-FDD2-40B5-AA8B-4CB986937358}" type="presOf" srcId="{571B806B-A23A-458D-BED8-196880568F94}" destId="{E1062AD5-001C-40FD-89C0-6491C7DE3811}" srcOrd="0" destOrd="0" presId="urn:microsoft.com/office/officeart/2005/8/layout/radial6"/>
    <dgm:cxn modelId="{8AFFE4F7-1E2F-473F-A22D-5A4A25100DEB}" type="presOf" srcId="{B619D4FE-5B02-45C4-8BE6-940C00F0C9FD}" destId="{0EAA324E-5E95-497B-B0B4-724EEF317F7D}" srcOrd="0" destOrd="0" presId="urn:microsoft.com/office/officeart/2005/8/layout/radial6"/>
    <dgm:cxn modelId="{3A7183D9-CB26-43F9-984D-CCB29318B4D9}" type="presOf" srcId="{0A7072D0-B389-4A69-AA9E-6B1139AAADAD}" destId="{3C8C86AE-04E6-49F5-AC00-6253FD21552E}" srcOrd="0" destOrd="0" presId="urn:microsoft.com/office/officeart/2005/8/layout/radial6"/>
    <dgm:cxn modelId="{2768885E-AB64-49E1-BB09-DBF47DD4A74C}" type="presOf" srcId="{74C0160E-D3AD-45C1-9F3E-BA711ABA66C8}" destId="{F3648028-CCF0-4823-B713-BB5106C6D1B5}" srcOrd="0" destOrd="0" presId="urn:microsoft.com/office/officeart/2005/8/layout/radial6"/>
    <dgm:cxn modelId="{309E111C-B097-4A76-A114-B04FBFAE6318}" type="presOf" srcId="{083D74ED-EA47-4F76-9DAA-C039577225A1}" destId="{F8216A19-5D40-404C-A7D5-55C898E326C7}" srcOrd="0" destOrd="0" presId="urn:microsoft.com/office/officeart/2005/8/layout/radial6"/>
    <dgm:cxn modelId="{39A66AB5-AB1F-4D9F-BADA-899B0EEB2284}" srcId="{B619D4FE-5B02-45C4-8BE6-940C00F0C9FD}" destId="{0A7072D0-B389-4A69-AA9E-6B1139AAADAD}" srcOrd="2" destOrd="0" parTransId="{5566518D-46E5-44F9-9949-EF1F38436B53}" sibTransId="{94558F4A-D927-4FCA-BC5E-244B154683F2}"/>
    <dgm:cxn modelId="{EF1C37E9-D347-40D8-BDBC-5D5AA6B61E1D}" srcId="{B619D4FE-5B02-45C4-8BE6-940C00F0C9FD}" destId="{CC5D31B1-7F55-4EE8-8233-44008A09F6B5}" srcOrd="0" destOrd="0" parTransId="{436750A0-31B8-467E-9A23-E5897113B17D}" sibTransId="{083D74ED-EA47-4F76-9DAA-C039577225A1}"/>
    <dgm:cxn modelId="{4DA2D5DA-B075-4764-980B-D18EE90772EA}" type="presOf" srcId="{B45D9B10-D280-4F0F-A393-4885C8E1E245}" destId="{9A2FA287-B79E-415A-BC75-C5F85A2876D1}" srcOrd="0" destOrd="0" presId="urn:microsoft.com/office/officeart/2005/8/layout/radial6"/>
    <dgm:cxn modelId="{08F6529C-03C0-4DC5-8E3F-ED86ABE1419E}" type="presOf" srcId="{CC5D31B1-7F55-4EE8-8233-44008A09F6B5}" destId="{7AC6107A-3312-41B6-B810-4FB30E43793A}" srcOrd="0" destOrd="0" presId="urn:microsoft.com/office/officeart/2005/8/layout/radial6"/>
    <dgm:cxn modelId="{579FA975-551B-47BA-B0E9-78380E44419A}" type="presOf" srcId="{94558F4A-D927-4FCA-BC5E-244B154683F2}" destId="{36834CF8-6EA6-42D0-87FC-E2C619B22B91}" srcOrd="0" destOrd="0" presId="urn:microsoft.com/office/officeart/2005/8/layout/radial6"/>
    <dgm:cxn modelId="{6527D2FB-3ED8-4081-8A01-25A3738FBD1C}" type="presParOf" srcId="{9A2FA287-B79E-415A-BC75-C5F85A2876D1}" destId="{0EAA324E-5E95-497B-B0B4-724EEF317F7D}" srcOrd="0" destOrd="0" presId="urn:microsoft.com/office/officeart/2005/8/layout/radial6"/>
    <dgm:cxn modelId="{8C0AAD6E-1AEA-4A0D-86F7-8270C3B4EB81}" type="presParOf" srcId="{9A2FA287-B79E-415A-BC75-C5F85A2876D1}" destId="{7AC6107A-3312-41B6-B810-4FB30E43793A}" srcOrd="1" destOrd="0" presId="urn:microsoft.com/office/officeart/2005/8/layout/radial6"/>
    <dgm:cxn modelId="{34CF982D-7104-4451-8487-7885FF169EC4}" type="presParOf" srcId="{9A2FA287-B79E-415A-BC75-C5F85A2876D1}" destId="{1E0F4298-396F-476C-851B-77D64CBA6BDF}" srcOrd="2" destOrd="0" presId="urn:microsoft.com/office/officeart/2005/8/layout/radial6"/>
    <dgm:cxn modelId="{C5E3DC79-3188-49A7-8760-22776A974D82}" type="presParOf" srcId="{9A2FA287-B79E-415A-BC75-C5F85A2876D1}" destId="{F8216A19-5D40-404C-A7D5-55C898E326C7}" srcOrd="3" destOrd="0" presId="urn:microsoft.com/office/officeart/2005/8/layout/radial6"/>
    <dgm:cxn modelId="{420FC50B-3666-4E4C-A23D-74D30E7F083E}" type="presParOf" srcId="{9A2FA287-B79E-415A-BC75-C5F85A2876D1}" destId="{E1062AD5-001C-40FD-89C0-6491C7DE3811}" srcOrd="4" destOrd="0" presId="urn:microsoft.com/office/officeart/2005/8/layout/radial6"/>
    <dgm:cxn modelId="{EC0C1339-41C0-4263-95AE-426419413C7D}" type="presParOf" srcId="{9A2FA287-B79E-415A-BC75-C5F85A2876D1}" destId="{AF625863-70FC-4D0A-A7C4-4AFBDA3D2155}" srcOrd="5" destOrd="0" presId="urn:microsoft.com/office/officeart/2005/8/layout/radial6"/>
    <dgm:cxn modelId="{47E0016E-FC82-4033-BEBB-A5090FA08471}" type="presParOf" srcId="{9A2FA287-B79E-415A-BC75-C5F85A2876D1}" destId="{F3648028-CCF0-4823-B713-BB5106C6D1B5}" srcOrd="6" destOrd="0" presId="urn:microsoft.com/office/officeart/2005/8/layout/radial6"/>
    <dgm:cxn modelId="{A2548C28-A82A-4936-A69B-B23DEC0149D3}" type="presParOf" srcId="{9A2FA287-B79E-415A-BC75-C5F85A2876D1}" destId="{3C8C86AE-04E6-49F5-AC00-6253FD21552E}" srcOrd="7" destOrd="0" presId="urn:microsoft.com/office/officeart/2005/8/layout/radial6"/>
    <dgm:cxn modelId="{CF927DC6-41F5-47B2-A25F-183248406BA6}" type="presParOf" srcId="{9A2FA287-B79E-415A-BC75-C5F85A2876D1}" destId="{ECF86157-B99B-4DFF-918E-87A92FE6E143}" srcOrd="8" destOrd="0" presId="urn:microsoft.com/office/officeart/2005/8/layout/radial6"/>
    <dgm:cxn modelId="{0792D822-F589-4A35-BD1E-B014E1B8036B}" type="presParOf" srcId="{9A2FA287-B79E-415A-BC75-C5F85A2876D1}" destId="{36834CF8-6EA6-42D0-87FC-E2C619B22B9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28AC-D08F-456E-AEF2-F7AD31C9940B}">
      <dsp:nvSpPr>
        <dsp:cNvPr id="0" name=""/>
        <dsp:cNvSpPr/>
      </dsp:nvSpPr>
      <dsp:spPr>
        <a:xfrm>
          <a:off x="4794" y="0"/>
          <a:ext cx="1607453" cy="3945851"/>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800,000 trafficked annually</a:t>
          </a:r>
          <a:endParaRPr lang="en-US" sz="2100" kern="1200" dirty="0"/>
        </a:p>
      </dsp:txBody>
      <dsp:txXfrm>
        <a:off x="4794" y="1578340"/>
        <a:ext cx="1607453" cy="1578340"/>
      </dsp:txXfrm>
    </dsp:sp>
    <dsp:sp modelId="{47FE03C7-A35A-4B65-B54D-2A59BA577B23}">
      <dsp:nvSpPr>
        <dsp:cNvPr id="0" name=""/>
        <dsp:cNvSpPr/>
      </dsp:nvSpPr>
      <dsp:spPr>
        <a:xfrm>
          <a:off x="151536" y="236751"/>
          <a:ext cx="1313968" cy="131396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ED9F0DD7-6471-4118-9711-DE22B270B500}">
      <dsp:nvSpPr>
        <dsp:cNvPr id="0" name=""/>
        <dsp:cNvSpPr/>
      </dsp:nvSpPr>
      <dsp:spPr>
        <a:xfrm>
          <a:off x="1660471" y="0"/>
          <a:ext cx="1607453" cy="394585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80% are females</a:t>
          </a:r>
          <a:endParaRPr lang="en-US" sz="2100" kern="1200" dirty="0"/>
        </a:p>
      </dsp:txBody>
      <dsp:txXfrm>
        <a:off x="1660471" y="1578340"/>
        <a:ext cx="1607453" cy="1578340"/>
      </dsp:txXfrm>
    </dsp:sp>
    <dsp:sp modelId="{66B5BBAC-8719-4FC9-B591-6C8CF4B19415}">
      <dsp:nvSpPr>
        <dsp:cNvPr id="0" name=""/>
        <dsp:cNvSpPr/>
      </dsp:nvSpPr>
      <dsp:spPr>
        <a:xfrm>
          <a:off x="1807213" y="236751"/>
          <a:ext cx="1313968" cy="13139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189116CD-89E1-4078-B252-0ADAFE1307F2}">
      <dsp:nvSpPr>
        <dsp:cNvPr id="0" name=""/>
        <dsp:cNvSpPr/>
      </dsp:nvSpPr>
      <dsp:spPr>
        <a:xfrm>
          <a:off x="3316148" y="0"/>
          <a:ext cx="1607453" cy="3945851"/>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50% of them are minors</a:t>
          </a:r>
          <a:endParaRPr lang="en-US" sz="2100" kern="1200" dirty="0"/>
        </a:p>
      </dsp:txBody>
      <dsp:txXfrm>
        <a:off x="3316148" y="1578340"/>
        <a:ext cx="1607453" cy="1578340"/>
      </dsp:txXfrm>
    </dsp:sp>
    <dsp:sp modelId="{19FB4B22-73A3-4ED7-9FDF-0BAD4E912446}">
      <dsp:nvSpPr>
        <dsp:cNvPr id="0" name=""/>
        <dsp:cNvSpPr/>
      </dsp:nvSpPr>
      <dsp:spPr>
        <a:xfrm>
          <a:off x="3462891" y="236751"/>
          <a:ext cx="1313968" cy="13139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781072FA-94EA-44EF-8055-F0A02C68C5FA}">
      <dsp:nvSpPr>
        <dsp:cNvPr id="0" name=""/>
        <dsp:cNvSpPr/>
      </dsp:nvSpPr>
      <dsp:spPr>
        <a:xfrm>
          <a:off x="4971825" y="0"/>
          <a:ext cx="1607453" cy="3945851"/>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Naïve white YOUNG girls</a:t>
          </a:r>
          <a:endParaRPr lang="en-US" sz="2100" kern="1200" dirty="0"/>
        </a:p>
      </dsp:txBody>
      <dsp:txXfrm>
        <a:off x="4971825" y="1578340"/>
        <a:ext cx="1607453" cy="1578340"/>
      </dsp:txXfrm>
    </dsp:sp>
    <dsp:sp modelId="{0AE81854-2349-41E8-B421-1B77D0F8FE4F}">
      <dsp:nvSpPr>
        <dsp:cNvPr id="0" name=""/>
        <dsp:cNvSpPr/>
      </dsp:nvSpPr>
      <dsp:spPr>
        <a:xfrm>
          <a:off x="5118568" y="236751"/>
          <a:ext cx="1313968" cy="13139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4EBB1C5C-9E58-49E6-9C52-8911600AD26F}">
      <dsp:nvSpPr>
        <dsp:cNvPr id="0" name=""/>
        <dsp:cNvSpPr/>
      </dsp:nvSpPr>
      <dsp:spPr>
        <a:xfrm>
          <a:off x="6627502" y="0"/>
          <a:ext cx="1607453" cy="3945851"/>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Average age: 14</a:t>
          </a:r>
          <a:endParaRPr lang="en-US" sz="2100" kern="1200" dirty="0"/>
        </a:p>
      </dsp:txBody>
      <dsp:txXfrm>
        <a:off x="6627502" y="1578340"/>
        <a:ext cx="1607453" cy="1578340"/>
      </dsp:txXfrm>
    </dsp:sp>
    <dsp:sp modelId="{67703004-621C-420B-B242-B38FA4629981}">
      <dsp:nvSpPr>
        <dsp:cNvPr id="0" name=""/>
        <dsp:cNvSpPr/>
      </dsp:nvSpPr>
      <dsp:spPr>
        <a:xfrm>
          <a:off x="6774245" y="236751"/>
          <a:ext cx="1313968" cy="13139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86A0890E-E3BE-4F7A-A0B9-8E36F9426165}">
      <dsp:nvSpPr>
        <dsp:cNvPr id="0" name=""/>
        <dsp:cNvSpPr/>
      </dsp:nvSpPr>
      <dsp:spPr>
        <a:xfrm>
          <a:off x="8283180" y="0"/>
          <a:ext cx="1607453" cy="3945851"/>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Beaten and battered</a:t>
          </a:r>
          <a:endParaRPr lang="en-US" sz="2100" kern="1200" dirty="0"/>
        </a:p>
      </dsp:txBody>
      <dsp:txXfrm>
        <a:off x="8283180" y="1578340"/>
        <a:ext cx="1607453" cy="1578340"/>
      </dsp:txXfrm>
    </dsp:sp>
    <dsp:sp modelId="{3004A4F5-ED0C-4AA1-B11D-CD1831C3F13B}">
      <dsp:nvSpPr>
        <dsp:cNvPr id="0" name=""/>
        <dsp:cNvSpPr/>
      </dsp:nvSpPr>
      <dsp:spPr>
        <a:xfrm>
          <a:off x="8429922" y="236751"/>
          <a:ext cx="1313968" cy="131396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3A9FE394-805D-45BF-B161-CC3F91C5AA87}">
      <dsp:nvSpPr>
        <dsp:cNvPr id="0" name=""/>
        <dsp:cNvSpPr/>
      </dsp:nvSpPr>
      <dsp:spPr>
        <a:xfrm>
          <a:off x="9938857" y="0"/>
          <a:ext cx="1607453" cy="3945851"/>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Boys targeted as well</a:t>
          </a:r>
          <a:endParaRPr lang="en-US" sz="2100" kern="1200" dirty="0"/>
        </a:p>
      </dsp:txBody>
      <dsp:txXfrm>
        <a:off x="9938857" y="1578340"/>
        <a:ext cx="1607453" cy="1578340"/>
      </dsp:txXfrm>
    </dsp:sp>
    <dsp:sp modelId="{F4D8E81D-A2C2-4903-84C3-240A6FCD8CBB}">
      <dsp:nvSpPr>
        <dsp:cNvPr id="0" name=""/>
        <dsp:cNvSpPr/>
      </dsp:nvSpPr>
      <dsp:spPr>
        <a:xfrm>
          <a:off x="10085599" y="236751"/>
          <a:ext cx="1313968" cy="131396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F025DA17-A003-407D-8E63-06A3D945508E}">
      <dsp:nvSpPr>
        <dsp:cNvPr id="0" name=""/>
        <dsp:cNvSpPr/>
      </dsp:nvSpPr>
      <dsp:spPr>
        <a:xfrm>
          <a:off x="462044" y="3156680"/>
          <a:ext cx="10627016" cy="591877"/>
        </a:xfrm>
        <a:prstGeom prst="leftRight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34CF8-6EA6-42D0-87FC-E2C619B22B91}">
      <dsp:nvSpPr>
        <dsp:cNvPr id="0" name=""/>
        <dsp:cNvSpPr/>
      </dsp:nvSpPr>
      <dsp:spPr>
        <a:xfrm>
          <a:off x="1008219" y="800602"/>
          <a:ext cx="5344480" cy="5344480"/>
        </a:xfrm>
        <a:prstGeom prst="blockArc">
          <a:avLst>
            <a:gd name="adj1" fmla="val 9000000"/>
            <a:gd name="adj2" fmla="val 16200000"/>
            <a:gd name="adj3" fmla="val 4637"/>
          </a:avLst>
        </a:prstGeom>
        <a:gradFill rotWithShape="0">
          <a:gsLst>
            <a:gs pos="0">
              <a:schemeClr val="accent3">
                <a:hueOff val="1460120"/>
                <a:satOff val="-27164"/>
                <a:lumOff val="-8235"/>
                <a:alphaOff val="0"/>
                <a:tint val="96000"/>
                <a:lumMod val="104000"/>
              </a:schemeClr>
            </a:gs>
            <a:gs pos="100000">
              <a:schemeClr val="accent3">
                <a:hueOff val="1460120"/>
                <a:satOff val="-27164"/>
                <a:lumOff val="-8235"/>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F3648028-CCF0-4823-B713-BB5106C6D1B5}">
      <dsp:nvSpPr>
        <dsp:cNvPr id="0" name=""/>
        <dsp:cNvSpPr/>
      </dsp:nvSpPr>
      <dsp:spPr>
        <a:xfrm>
          <a:off x="1008219" y="800602"/>
          <a:ext cx="5344480" cy="5344480"/>
        </a:xfrm>
        <a:prstGeom prst="blockArc">
          <a:avLst>
            <a:gd name="adj1" fmla="val 1800000"/>
            <a:gd name="adj2" fmla="val 9000000"/>
            <a:gd name="adj3" fmla="val 4637"/>
          </a:avLst>
        </a:prstGeom>
        <a:gradFill rotWithShape="0">
          <a:gsLst>
            <a:gs pos="0">
              <a:schemeClr val="accent3">
                <a:hueOff val="730060"/>
                <a:satOff val="-13582"/>
                <a:lumOff val="-4118"/>
                <a:alphaOff val="0"/>
                <a:tint val="96000"/>
                <a:lumMod val="104000"/>
              </a:schemeClr>
            </a:gs>
            <a:gs pos="100000">
              <a:schemeClr val="accent3">
                <a:hueOff val="730060"/>
                <a:satOff val="-13582"/>
                <a:lumOff val="-4118"/>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F8216A19-5D40-404C-A7D5-55C898E326C7}">
      <dsp:nvSpPr>
        <dsp:cNvPr id="0" name=""/>
        <dsp:cNvSpPr/>
      </dsp:nvSpPr>
      <dsp:spPr>
        <a:xfrm>
          <a:off x="1008219" y="800602"/>
          <a:ext cx="5344480" cy="5344480"/>
        </a:xfrm>
        <a:prstGeom prst="blockArc">
          <a:avLst>
            <a:gd name="adj1" fmla="val 16200000"/>
            <a:gd name="adj2" fmla="val 1800000"/>
            <a:gd name="adj3" fmla="val 4637"/>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0EAA324E-5E95-497B-B0B4-724EEF317F7D}">
      <dsp:nvSpPr>
        <dsp:cNvPr id="0" name=""/>
        <dsp:cNvSpPr/>
      </dsp:nvSpPr>
      <dsp:spPr>
        <a:xfrm>
          <a:off x="2451243" y="2243627"/>
          <a:ext cx="2458432" cy="2458432"/>
        </a:xfrm>
        <a:prstGeom prst="dodecagon">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Research Practice, Ethics, &amp; Policy</a:t>
          </a:r>
        </a:p>
      </dsp:txBody>
      <dsp:txXfrm>
        <a:off x="2780627" y="2573011"/>
        <a:ext cx="1799664" cy="1799664"/>
      </dsp:txXfrm>
    </dsp:sp>
    <dsp:sp modelId="{7AC6107A-3312-41B6-B810-4FB30E43793A}">
      <dsp:nvSpPr>
        <dsp:cNvPr id="0" name=""/>
        <dsp:cNvSpPr/>
      </dsp:nvSpPr>
      <dsp:spPr>
        <a:xfrm>
          <a:off x="2820008" y="2104"/>
          <a:ext cx="1720902" cy="1720902"/>
        </a:xfrm>
        <a:prstGeom prst="decagon">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Resource Availability</a:t>
          </a:r>
          <a:endParaRPr lang="en-US" sz="2000" kern="1200" dirty="0"/>
        </a:p>
      </dsp:txBody>
      <dsp:txXfrm>
        <a:off x="2984340" y="330768"/>
        <a:ext cx="1392238" cy="1063574"/>
      </dsp:txXfrm>
    </dsp:sp>
    <dsp:sp modelId="{E1062AD5-001C-40FD-89C0-6491C7DE3811}">
      <dsp:nvSpPr>
        <dsp:cNvPr id="0" name=""/>
        <dsp:cNvSpPr/>
      </dsp:nvSpPr>
      <dsp:spPr>
        <a:xfrm>
          <a:off x="5080584" y="3917535"/>
          <a:ext cx="1720902" cy="1720902"/>
        </a:xfrm>
        <a:prstGeom prst="decagon">
          <a:avLst/>
        </a:prstGeom>
        <a:gradFill rotWithShape="0">
          <a:gsLst>
            <a:gs pos="0">
              <a:schemeClr val="accent3">
                <a:hueOff val="730060"/>
                <a:satOff val="-13582"/>
                <a:lumOff val="-4118"/>
                <a:alphaOff val="0"/>
                <a:tint val="96000"/>
                <a:lumMod val="104000"/>
              </a:schemeClr>
            </a:gs>
            <a:gs pos="100000">
              <a:schemeClr val="accent3">
                <a:hueOff val="730060"/>
                <a:satOff val="-13582"/>
                <a:lumOff val="-4118"/>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Health Status</a:t>
          </a:r>
          <a:endParaRPr lang="en-US" sz="2000" kern="1200" dirty="0"/>
        </a:p>
      </dsp:txBody>
      <dsp:txXfrm>
        <a:off x="5244916" y="4246199"/>
        <a:ext cx="1392238" cy="1063574"/>
      </dsp:txXfrm>
    </dsp:sp>
    <dsp:sp modelId="{3C8C86AE-04E6-49F5-AC00-6253FD21552E}">
      <dsp:nvSpPr>
        <dsp:cNvPr id="0" name=""/>
        <dsp:cNvSpPr/>
      </dsp:nvSpPr>
      <dsp:spPr>
        <a:xfrm>
          <a:off x="559433" y="3917535"/>
          <a:ext cx="1720902" cy="1720902"/>
        </a:xfrm>
        <a:prstGeom prst="decagon">
          <a:avLst/>
        </a:prstGeom>
        <a:gradFill rotWithShape="0">
          <a:gsLst>
            <a:gs pos="0">
              <a:schemeClr val="accent3">
                <a:hueOff val="1460120"/>
                <a:satOff val="-27164"/>
                <a:lumOff val="-8235"/>
                <a:alphaOff val="0"/>
                <a:tint val="96000"/>
                <a:lumMod val="104000"/>
              </a:schemeClr>
            </a:gs>
            <a:gs pos="100000">
              <a:schemeClr val="accent3">
                <a:hueOff val="1460120"/>
                <a:satOff val="-27164"/>
                <a:lumOff val="-8235"/>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Relative Risk</a:t>
          </a:r>
          <a:endParaRPr lang="en-US" sz="2000" kern="1200" dirty="0"/>
        </a:p>
      </dsp:txBody>
      <dsp:txXfrm>
        <a:off x="723765" y="4246199"/>
        <a:ext cx="1392238" cy="106357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EDE0BF06-C352-4932-89E9-5A97A0C8FD67}" type="datetimeFigureOut">
              <a:rPr lang="en-US" smtClean="0"/>
              <a:t>3/22/2015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6BD4582B-1377-4824-84E9-8CFCF1ABA693}" type="slidenum">
              <a:rPr lang="en-US" smtClean="0"/>
              <a:t>‹#›</a:t>
            </a:fld>
            <a:endParaRPr lang="en-US"/>
          </a:p>
        </p:txBody>
      </p:sp>
    </p:spTree>
    <p:extLst>
      <p:ext uri="{BB962C8B-B14F-4D97-AF65-F5344CB8AC3E}">
        <p14:creationId xmlns:p14="http://schemas.microsoft.com/office/powerpoint/2010/main" val="86595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ncbi.nlm.nih.gov/pmc/articles/PMC3125713/#R22" TargetMode="External"/><Relationship Id="rId3" Type="http://schemas.openxmlformats.org/officeDocument/2006/relationships/hyperlink" Target="http://www.ncbi.nlm.nih.gov/pmc/articles/PMC3125713/#R5" TargetMode="External"/><Relationship Id="rId7" Type="http://schemas.openxmlformats.org/officeDocument/2006/relationships/hyperlink" Target="http://www.ncbi.nlm.nih.gov/pmc/articles/PMC3125713/#R2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ncbi.nlm.nih.gov/pmc/articles/PMC3125713/#R17" TargetMode="External"/><Relationship Id="rId5" Type="http://schemas.openxmlformats.org/officeDocument/2006/relationships/hyperlink" Target="http://www.ncbi.nlm.nih.gov/pmc/articles/PMC3125713/#R20" TargetMode="External"/><Relationship Id="rId10" Type="http://schemas.openxmlformats.org/officeDocument/2006/relationships/hyperlink" Target="http://www.ncbi.nlm.nih.gov/pmc/articles/PMC3125713/#R2" TargetMode="External"/><Relationship Id="rId4" Type="http://schemas.openxmlformats.org/officeDocument/2006/relationships/hyperlink" Target="http://www.ncbi.nlm.nih.gov/pmc/articles/PMC3125713/#R19" TargetMode="External"/><Relationship Id="rId9" Type="http://schemas.openxmlformats.org/officeDocument/2006/relationships/hyperlink" Target="http://www.ncbi.nlm.nih.gov/pmc/articles/PMC3125713/#BX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D4582B-1377-4824-84E9-8CFCF1ABA693}" type="slidenum">
              <a:rPr lang="en-US" smtClean="0"/>
              <a:t>1</a:t>
            </a:fld>
            <a:endParaRPr lang="en-US"/>
          </a:p>
        </p:txBody>
      </p:sp>
    </p:spTree>
    <p:extLst>
      <p:ext uri="{BB962C8B-B14F-4D97-AF65-F5344CB8AC3E}">
        <p14:creationId xmlns:p14="http://schemas.microsoft.com/office/powerpoint/2010/main" val="3906542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dirty="0"/>
              <a:t>Health care provider tools, including screening tools and posters for the office, are available on the campaign’s Web site. Although this list of clues could be used for multiple other problems (e.g., domestic violence), they indicate the need for further investigation by the provider. </a:t>
            </a:r>
          </a:p>
          <a:p>
            <a:r>
              <a:rPr lang="en-US" sz="1000" dirty="0"/>
              <a:t>(page 3 of article) </a:t>
            </a:r>
          </a:p>
          <a:p>
            <a:pPr defTabSz="939363">
              <a:defRPr/>
            </a:pPr>
            <a:r>
              <a:rPr lang="en-US" sz="1000" dirty="0"/>
              <a:t>Victims will likely fear authority figures and be reluctant to give out personal information, so interviewing the client can be difficult. The first steps to a successful encounter are getting the client alone (victims are often accompanied by another person), finding an interpreter if necessary, and building </a:t>
            </a:r>
            <a:r>
              <a:rPr lang="en-US" sz="1000" b="1" dirty="0"/>
              <a:t>a trusting rapport with the client</a:t>
            </a:r>
            <a:r>
              <a:rPr lang="en-US" sz="1000" dirty="0"/>
              <a:t>. </a:t>
            </a:r>
            <a:r>
              <a:rPr lang="en-US" sz="1000" b="1" dirty="0"/>
              <a:t>Because the client is unlikely to identify herself as a trafficking victim, the provider needs to pay attention to subtle and nonverbal cues. </a:t>
            </a:r>
          </a:p>
          <a:p>
            <a:pPr defTabSz="939363">
              <a:defRPr/>
            </a:pPr>
            <a:endParaRPr lang="en-US" sz="1000" b="1" dirty="0"/>
          </a:p>
          <a:p>
            <a:r>
              <a:rPr lang="en-US" sz="1000" b="1" dirty="0"/>
              <a:t>When planning and implementing care with this population as nurses we need to; (p.383-384)</a:t>
            </a:r>
          </a:p>
          <a:p>
            <a:pPr marL="176131" indent="-176131">
              <a:buFontTx/>
              <a:buChar char="-"/>
            </a:pPr>
            <a:r>
              <a:rPr lang="en-US" sz="1000" b="1" dirty="0"/>
              <a:t>Create a trusting environment</a:t>
            </a:r>
          </a:p>
          <a:p>
            <a:pPr marL="176131" indent="-176131">
              <a:buFontTx/>
              <a:buChar char="-"/>
            </a:pPr>
            <a:r>
              <a:rPr lang="en-US" sz="1000" b="1" dirty="0"/>
              <a:t>Show respect, compassion, and concern </a:t>
            </a:r>
          </a:p>
          <a:p>
            <a:pPr marL="176131" indent="-176131">
              <a:buFontTx/>
              <a:buChar char="-"/>
            </a:pPr>
            <a:r>
              <a:rPr lang="en-US" sz="1000" b="1" dirty="0"/>
              <a:t>Not make assumptions </a:t>
            </a:r>
          </a:p>
          <a:p>
            <a:pPr marL="176131" indent="-176131">
              <a:buFontTx/>
              <a:buChar char="-"/>
            </a:pPr>
            <a:r>
              <a:rPr lang="en-US" sz="1000" b="1" dirty="0"/>
              <a:t>Coordinate services and providers</a:t>
            </a:r>
          </a:p>
          <a:p>
            <a:pPr marL="176131" indent="-176131">
              <a:buFontTx/>
              <a:buChar char="-"/>
            </a:pPr>
            <a:r>
              <a:rPr lang="en-US" sz="1000" b="1" dirty="0"/>
              <a:t>Advocate for accessible health care services if needed</a:t>
            </a:r>
          </a:p>
          <a:p>
            <a:pPr marL="176131" indent="-176131">
              <a:buFontTx/>
              <a:buChar char="-"/>
            </a:pPr>
            <a:r>
              <a:rPr lang="en-US" sz="1000" b="1" dirty="0"/>
              <a:t>Focus on prevention (through education of at risk groups)</a:t>
            </a:r>
          </a:p>
          <a:p>
            <a:pPr marL="176131" indent="-176131">
              <a:buFontTx/>
              <a:buChar char="-"/>
            </a:pPr>
            <a:r>
              <a:rPr lang="en-US" sz="1000" b="1" dirty="0"/>
              <a:t>Knowing when to “walk beside” the client and when to encourage the client to “walk ahead” </a:t>
            </a:r>
          </a:p>
          <a:p>
            <a:pPr marL="176131" indent="-176131">
              <a:buFontTx/>
              <a:buChar char="-"/>
            </a:pPr>
            <a:r>
              <a:rPr lang="en-US" sz="1000" b="1" dirty="0"/>
              <a:t>Knowing what resources are available to clients (which will be presented in the next few slides) </a:t>
            </a:r>
          </a:p>
          <a:p>
            <a:endParaRPr lang="en-US" sz="1100" b="1" dirty="0"/>
          </a:p>
        </p:txBody>
      </p:sp>
      <p:sp>
        <p:nvSpPr>
          <p:cNvPr id="4" name="Slide Number Placeholder 3"/>
          <p:cNvSpPr>
            <a:spLocks noGrp="1"/>
          </p:cNvSpPr>
          <p:nvPr>
            <p:ph type="sldNum" sz="quarter" idx="10"/>
          </p:nvPr>
        </p:nvSpPr>
        <p:spPr/>
        <p:txBody>
          <a:bodyPr/>
          <a:lstStyle/>
          <a:p>
            <a:fld id="{6BD4582B-1377-4824-84E9-8CFCF1ABA693}" type="slidenum">
              <a:rPr lang="en-US" smtClean="0"/>
              <a:t>10</a:t>
            </a:fld>
            <a:endParaRPr lang="en-US"/>
          </a:p>
        </p:txBody>
      </p:sp>
    </p:spTree>
    <p:extLst>
      <p:ext uri="{BB962C8B-B14F-4D97-AF65-F5344CB8AC3E}">
        <p14:creationId xmlns:p14="http://schemas.microsoft.com/office/powerpoint/2010/main" val="427679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dirty="0"/>
              <a:t>Responding to all of the victim’s physical and emotional needs is outside of the scope of the individual provider’s practice, because the client will need long-term treatment with an interdisciplinary team of health care professionals. The provider should care for any immediate needs, including treatment of physical trauma, sexually transmitted infections, diagnosis of pregnancy, and assessing for suicidal ideation. </a:t>
            </a:r>
          </a:p>
          <a:p>
            <a:pPr defTabSz="939363">
              <a:defRPr/>
            </a:pPr>
            <a:r>
              <a:rPr lang="en-US" sz="1000" dirty="0"/>
              <a:t>The plan of care will </a:t>
            </a:r>
            <a:r>
              <a:rPr lang="en-US" sz="1000" b="1" dirty="0"/>
              <a:t>be client-specific</a:t>
            </a:r>
            <a:r>
              <a:rPr lang="en-US" sz="1000" dirty="0"/>
              <a:t>, but the provider should consider phoning the National Human Trafficking Resource Center (1-888-373-7888)</a:t>
            </a:r>
            <a:r>
              <a:rPr lang="en-US" sz="1000" b="1" dirty="0"/>
              <a:t>. This national referral line can assist in finding local resources(outlined on next slides)</a:t>
            </a:r>
            <a:r>
              <a:rPr lang="en-US" sz="1000" dirty="0"/>
              <a:t> for the victim and developing a safety plan that is acceptable </a:t>
            </a:r>
            <a:r>
              <a:rPr lang="en-US" sz="1000" b="1" dirty="0"/>
              <a:t>to the client. Because victims of human trafficking have already experienced significant powerlessness, this is an opportunity for the provider to purposively give the client some decision-making ability. </a:t>
            </a:r>
          </a:p>
          <a:p>
            <a:pPr defTabSz="939363">
              <a:defRPr/>
            </a:pPr>
            <a:endParaRPr lang="en-US" sz="1000" b="1" dirty="0"/>
          </a:p>
          <a:p>
            <a:pPr defTabSz="939363">
              <a:defRPr/>
            </a:pPr>
            <a:r>
              <a:rPr lang="en-US" sz="1000" b="1" dirty="0"/>
              <a:t>Nurses roles when working with vulnerable populations (p381) box 21-2 </a:t>
            </a:r>
          </a:p>
          <a:p>
            <a:pPr marL="176131" indent="-176131" defTabSz="939363">
              <a:buFontTx/>
              <a:buChar char="-"/>
              <a:defRPr/>
            </a:pPr>
            <a:r>
              <a:rPr lang="en-US" sz="1000" b="1" dirty="0"/>
              <a:t>Health educator </a:t>
            </a:r>
          </a:p>
          <a:p>
            <a:pPr marL="176131" indent="-176131" defTabSz="939363">
              <a:buFontTx/>
              <a:buChar char="-"/>
              <a:defRPr/>
            </a:pPr>
            <a:r>
              <a:rPr lang="en-US" sz="1000" b="1" dirty="0"/>
              <a:t>Counselor</a:t>
            </a:r>
          </a:p>
          <a:p>
            <a:pPr marL="176131" indent="-176131" defTabSz="939363">
              <a:buFontTx/>
              <a:buChar char="-"/>
              <a:defRPr/>
            </a:pPr>
            <a:r>
              <a:rPr lang="en-US" sz="1000" b="1" dirty="0"/>
              <a:t>Direct care provider</a:t>
            </a:r>
          </a:p>
          <a:p>
            <a:pPr marL="176131" indent="-176131" defTabSz="939363">
              <a:buFontTx/>
              <a:buChar char="-"/>
              <a:defRPr/>
            </a:pPr>
            <a:r>
              <a:rPr lang="en-US" sz="1000" b="1" dirty="0"/>
              <a:t>Population health advocate </a:t>
            </a:r>
          </a:p>
          <a:p>
            <a:pPr marL="176131" indent="-176131" defTabSz="939363">
              <a:buFontTx/>
              <a:buChar char="-"/>
              <a:defRPr/>
            </a:pPr>
            <a:r>
              <a:rPr lang="en-US" sz="1000" b="1" dirty="0"/>
              <a:t>Community assessor and developer </a:t>
            </a:r>
          </a:p>
          <a:p>
            <a:pPr marL="176131" indent="-176131" defTabSz="939363">
              <a:buFontTx/>
              <a:buChar char="-"/>
              <a:defRPr/>
            </a:pPr>
            <a:r>
              <a:rPr lang="en-US" sz="1000" b="1" dirty="0"/>
              <a:t>Monitor and evaluator of care</a:t>
            </a:r>
          </a:p>
          <a:p>
            <a:pPr marL="176131" indent="-176131" defTabSz="939363">
              <a:buFontTx/>
              <a:buChar char="-"/>
              <a:defRPr/>
            </a:pPr>
            <a:r>
              <a:rPr lang="en-US" sz="1000" b="1" dirty="0"/>
              <a:t>Case manager</a:t>
            </a:r>
          </a:p>
          <a:p>
            <a:pPr marL="176131" indent="-176131" defTabSz="939363">
              <a:buFontTx/>
              <a:buChar char="-"/>
              <a:defRPr/>
            </a:pPr>
            <a:r>
              <a:rPr lang="en-US" sz="1000" b="1" dirty="0"/>
              <a:t>Health program planner </a:t>
            </a:r>
          </a:p>
          <a:p>
            <a:pPr marL="176131" indent="-176131" defTabSz="939363">
              <a:buFontTx/>
              <a:buChar char="-"/>
              <a:defRPr/>
            </a:pPr>
            <a:r>
              <a:rPr lang="en-US" sz="1000" b="1" dirty="0"/>
              <a:t>Participant in developing health policies </a:t>
            </a:r>
          </a:p>
          <a:p>
            <a:pPr defTabSz="939363">
              <a:defRPr/>
            </a:pPr>
            <a:endParaRPr lang="en-US" sz="1000" dirty="0"/>
          </a:p>
          <a:p>
            <a:pPr defTabSz="939363">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fld id="{6BD4582B-1377-4824-84E9-8CFCF1ABA693}" type="slidenum">
              <a:rPr lang="en-US" smtClean="0"/>
              <a:t>11</a:t>
            </a:fld>
            <a:endParaRPr lang="en-US"/>
          </a:p>
        </p:txBody>
      </p:sp>
    </p:spTree>
    <p:extLst>
      <p:ext uri="{BB962C8B-B14F-4D97-AF65-F5344CB8AC3E}">
        <p14:creationId xmlns:p14="http://schemas.microsoft.com/office/powerpoint/2010/main" val="428674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off the top of my head, I know there are others,</a:t>
            </a:r>
            <a:r>
              <a:rPr lang="en-US" baseline="0" dirty="0" smtClean="0"/>
              <a:t> we just probably need to ask B-Rob.</a:t>
            </a:r>
          </a:p>
          <a:p>
            <a:endParaRPr lang="en-US" baseline="0" dirty="0" smtClean="0"/>
          </a:p>
          <a:p>
            <a:r>
              <a:rPr lang="en-US" baseline="0" dirty="0" smtClean="0"/>
              <a:t>IF any other add to the list </a:t>
            </a:r>
          </a:p>
          <a:p>
            <a:r>
              <a:rPr lang="en-US" b="1" baseline="0" dirty="0" smtClean="0">
                <a:solidFill>
                  <a:srgbClr val="FF0000"/>
                </a:solidFill>
              </a:rPr>
              <a:t>This is the link for CAST</a:t>
            </a:r>
          </a:p>
          <a:p>
            <a:r>
              <a:rPr lang="en-US" dirty="0" smtClean="0"/>
              <a:t>http://</a:t>
            </a:r>
            <a:r>
              <a:rPr lang="en-US" dirty="0" err="1" smtClean="0"/>
              <a:t>www.riversidesheriff.org</a:t>
            </a:r>
            <a:r>
              <a:rPr lang="en-US" dirty="0" smtClean="0"/>
              <a:t>/</a:t>
            </a:r>
            <a:r>
              <a:rPr lang="en-US" dirty="0" err="1" smtClean="0"/>
              <a:t>pdf</a:t>
            </a:r>
            <a:r>
              <a:rPr lang="en-US" dirty="0" smtClean="0"/>
              <a:t>/</a:t>
            </a:r>
            <a:r>
              <a:rPr lang="en-US" dirty="0" err="1" smtClean="0"/>
              <a:t>HumanTrafficking-Print.pdf</a:t>
            </a:r>
            <a:endParaRPr lang="en-US"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12</a:t>
            </a:fld>
            <a:endParaRPr lang="en-US"/>
          </a:p>
        </p:txBody>
      </p:sp>
    </p:spTree>
    <p:extLst>
      <p:ext uri="{BB962C8B-B14F-4D97-AF65-F5344CB8AC3E}">
        <p14:creationId xmlns:p14="http://schemas.microsoft.com/office/powerpoint/2010/main" val="342678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t>ADDDED IN THIS SLIDE BASED ON THE RIVERSIDE COUNTY TASK FORCE</a:t>
            </a:r>
            <a:r>
              <a:rPr lang="en-US" b="1" baseline="0" dirty="0" smtClean="0"/>
              <a:t> AND WHAT THEY ARE DOING FOR THE PROBLEM. FIRIGURED WE TY IN HOW AND THEN THE RESOURCES ON THE NEXT ONE? WE CAN DELETE IT IF YA WANT. </a:t>
            </a:r>
            <a:endParaRPr lang="en-US" b="1" dirty="0" smtClean="0"/>
          </a:p>
          <a:p>
            <a:pPr defTabSz="939363">
              <a:defRPr/>
            </a:pPr>
            <a:endParaRPr lang="en-US" dirty="0" smtClean="0"/>
          </a:p>
          <a:p>
            <a:pPr defTabSz="939363">
              <a:defRPr/>
            </a:pPr>
            <a:r>
              <a:rPr lang="en-US" dirty="0" smtClean="0"/>
              <a:t>The Riverside County Anti-Human Trafficking Task force is a collaboration of agencies working together to:</a:t>
            </a:r>
          </a:p>
          <a:p>
            <a:pPr marL="234841" indent="-234841" defTabSz="939363">
              <a:buFontTx/>
              <a:buAutoNum type="arabicPeriod"/>
              <a:defRPr/>
            </a:pPr>
            <a:r>
              <a:rPr lang="en-US" dirty="0" smtClean="0"/>
              <a:t>Identify the rescue of victims</a:t>
            </a:r>
            <a:r>
              <a:rPr lang="en-US" baseline="0" dirty="0" smtClean="0"/>
              <a:t> of human trafficking</a:t>
            </a:r>
          </a:p>
          <a:p>
            <a:pPr marL="234841" indent="-234841" defTabSz="939363">
              <a:buFontTx/>
              <a:buAutoNum type="arabicPeriod"/>
              <a:defRPr/>
            </a:pPr>
            <a:r>
              <a:rPr lang="en-US" baseline="0" dirty="0" smtClean="0"/>
              <a:t>Proactively investigate, identify, apprehend and prosecute those engaged in human trafficking</a:t>
            </a:r>
          </a:p>
          <a:p>
            <a:pPr marL="234841" indent="-234841" defTabSz="939363">
              <a:buFontTx/>
              <a:buAutoNum type="arabicPeriod"/>
              <a:defRPr/>
            </a:pPr>
            <a:r>
              <a:rPr lang="en-US" baseline="0" dirty="0" smtClean="0"/>
              <a:t>Promote greater public awareness through marketing, trainings, and understanding of the nature and scope of human trafficking within the County of Riverside </a:t>
            </a:r>
          </a:p>
          <a:p>
            <a:pPr marL="234841" indent="-234841" defTabSz="939363">
              <a:buFontTx/>
              <a:buAutoNum type="arabicPeriod"/>
              <a:defRPr/>
            </a:pPr>
            <a:endParaRPr lang="en-US" baseline="0" dirty="0" smtClean="0"/>
          </a:p>
          <a:p>
            <a:pPr defTabSz="939363">
              <a:defRPr/>
            </a:pPr>
            <a:r>
              <a:rPr lang="en-US" baseline="0" dirty="0" smtClean="0"/>
              <a:t>These agencies include the Federal Bureau of Investigation (FBI), Diplomatic Security Service, United States Attorney’s office, California Attorney General’s office, Riverside County District Attorney’s office, Operation </a:t>
            </a:r>
            <a:r>
              <a:rPr lang="en-US" baseline="0" dirty="0" err="1" smtClean="0"/>
              <a:t>SafeHouse</a:t>
            </a:r>
            <a:r>
              <a:rPr lang="en-US" baseline="0" dirty="0" smtClean="0"/>
              <a:t>, and Million Kids. The RCAHT Task Force also partners with local law enforcement agencies to include Hemet Police Department and Riverside Police Department.  </a:t>
            </a:r>
          </a:p>
          <a:p>
            <a:pPr marL="234841" indent="-234841" defTabSz="939363">
              <a:buFontTx/>
              <a:buAutoNum type="arabicPeriod"/>
              <a:defRPr/>
            </a:pPr>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13</a:t>
            </a:fld>
            <a:endParaRPr lang="en-US"/>
          </a:p>
        </p:txBody>
      </p:sp>
    </p:spTree>
    <p:extLst>
      <p:ext uri="{BB962C8B-B14F-4D97-AF65-F5344CB8AC3E}">
        <p14:creationId xmlns:p14="http://schemas.microsoft.com/office/powerpoint/2010/main" val="394610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D4582B-1377-4824-84E9-8CFCF1ABA693}" type="slidenum">
              <a:rPr lang="en-US" smtClean="0"/>
              <a:t>14</a:t>
            </a:fld>
            <a:endParaRPr lang="en-US"/>
          </a:p>
        </p:txBody>
      </p:sp>
    </p:spTree>
    <p:extLst>
      <p:ext uri="{BB962C8B-B14F-4D97-AF65-F5344CB8AC3E}">
        <p14:creationId xmlns:p14="http://schemas.microsoft.com/office/powerpoint/2010/main" val="113344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15</a:t>
            </a:fld>
            <a:endParaRPr lang="en-US"/>
          </a:p>
        </p:txBody>
      </p:sp>
    </p:spTree>
    <p:extLst>
      <p:ext uri="{BB962C8B-B14F-4D97-AF65-F5344CB8AC3E}">
        <p14:creationId xmlns:p14="http://schemas.microsoft.com/office/powerpoint/2010/main" val="390776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US department of State:</a:t>
            </a:r>
          </a:p>
          <a:p>
            <a:endParaRPr lang="en-US" dirty="0" smtClean="0"/>
          </a:p>
          <a:p>
            <a:pPr defTabSz="939363">
              <a:defRPr/>
            </a:pPr>
            <a:r>
              <a:rPr lang="en-US" b="1" dirty="0" smtClean="0"/>
              <a:t>Human trafficking</a:t>
            </a:r>
            <a:r>
              <a:rPr lang="en-US" b="1" baseline="0" dirty="0" smtClean="0"/>
              <a:t> </a:t>
            </a:r>
            <a:r>
              <a:rPr lang="en-US" baseline="0" dirty="0" smtClean="0"/>
              <a:t>is “</a:t>
            </a:r>
            <a:r>
              <a:rPr lang="en-US" dirty="0"/>
              <a:t>The recruitment, harboring, transportation, provision, or obtaining of a person for labor or services through the use of force, fraud, or coercion  for the purpose of subjection to involuntary servitude, peonage, debt bondage, or slavery”</a:t>
            </a:r>
          </a:p>
          <a:p>
            <a:endParaRPr lang="en-US" dirty="0" smtClean="0"/>
          </a:p>
          <a:p>
            <a:r>
              <a:rPr lang="en-US" b="1" dirty="0" smtClean="0"/>
              <a:t>Sex trafficking </a:t>
            </a:r>
            <a:r>
              <a:rPr lang="en-US" dirty="0" smtClean="0"/>
              <a:t>is “when a commercial sex act is induced by force, fraud, or coercion,</a:t>
            </a:r>
            <a:r>
              <a:rPr lang="en-US" baseline="0" dirty="0" smtClean="0"/>
              <a:t> or when the person induced to perform such an act has not attained 18 years of 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2</a:t>
            </a:fld>
            <a:endParaRPr lang="en-US"/>
          </a:p>
        </p:txBody>
      </p:sp>
    </p:spTree>
    <p:extLst>
      <p:ext uri="{BB962C8B-B14F-4D97-AF65-F5344CB8AC3E}">
        <p14:creationId xmlns:p14="http://schemas.microsoft.com/office/powerpoint/2010/main" val="41426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statistics and other facts here; can add as many boxes as needed</a:t>
            </a:r>
          </a:p>
          <a:p>
            <a:endParaRPr lang="en-US" dirty="0" smtClean="0"/>
          </a:p>
          <a:p>
            <a:pPr defTabSz="939363">
              <a:defRPr/>
            </a:pPr>
            <a:r>
              <a:rPr lang="en-US" dirty="0" smtClean="0"/>
              <a:t>Human trafficking is a major public health problem domestically and internationally.</a:t>
            </a:r>
            <a:r>
              <a:rPr lang="en-US" baseline="0" dirty="0" smtClean="0"/>
              <a:t> </a:t>
            </a:r>
            <a:r>
              <a:rPr lang="en-US" b="1" dirty="0"/>
              <a:t>the United States is one of the largest market/destinations for trafficking in the world, second only to Germany.3 (added) </a:t>
            </a:r>
            <a:endParaRPr lang="en-US" b="1"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3</a:t>
            </a:fld>
            <a:endParaRPr lang="en-US"/>
          </a:p>
        </p:txBody>
      </p:sp>
    </p:spTree>
    <p:extLst>
      <p:ext uri="{BB962C8B-B14F-4D97-AF65-F5344CB8AC3E}">
        <p14:creationId xmlns:p14="http://schemas.microsoft.com/office/powerpoint/2010/main" val="97754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D4582B-1377-4824-84E9-8CFCF1ABA693}" type="slidenum">
              <a:rPr lang="en-US" smtClean="0"/>
              <a:t>4</a:t>
            </a:fld>
            <a:endParaRPr lang="en-US"/>
          </a:p>
        </p:txBody>
      </p:sp>
    </p:spTree>
    <p:extLst>
      <p:ext uri="{BB962C8B-B14F-4D97-AF65-F5344CB8AC3E}">
        <p14:creationId xmlns:p14="http://schemas.microsoft.com/office/powerpoint/2010/main" val="412145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t>Flaskerud</a:t>
            </a:r>
            <a:r>
              <a:rPr lang="en-US" sz="1100" dirty="0"/>
              <a:t> &amp; Winslow Vulnerable Population Model</a:t>
            </a:r>
          </a:p>
          <a:p>
            <a:endParaRPr lang="en-US" sz="1100" dirty="0"/>
          </a:p>
          <a:p>
            <a:r>
              <a:rPr lang="en-US" sz="900" dirty="0"/>
              <a:t>The concepts of resource availability, health status and relative risk work together in balance to describe the overarching phenomenon of communities needing to provide the resources needed for its members to attain and maintain health. Decreased resources lead to increased risks and increased morbidly and mortality. Higher morbidity and mortality in a population result in decreased resources and increased risk factors </a:t>
            </a:r>
          </a:p>
          <a:p>
            <a:endParaRPr lang="en-US" sz="900" dirty="0"/>
          </a:p>
          <a:p>
            <a:r>
              <a:rPr lang="en-US" sz="900" b="1" dirty="0"/>
              <a:t>Resource availability</a:t>
            </a:r>
            <a:r>
              <a:rPr lang="en-US" sz="900" dirty="0"/>
              <a:t>: within RA, the terms below are used as </a:t>
            </a:r>
            <a:r>
              <a:rPr lang="en-US" sz="900" dirty="0" err="1"/>
              <a:t>measurments</a:t>
            </a:r>
            <a:r>
              <a:rPr lang="en-US" sz="900" dirty="0"/>
              <a:t>.</a:t>
            </a:r>
          </a:p>
          <a:p>
            <a:r>
              <a:rPr lang="en-US" sz="900" dirty="0"/>
              <a:t>	human capitol (income, jobs, education, and housing)</a:t>
            </a:r>
          </a:p>
          <a:p>
            <a:r>
              <a:rPr lang="en-US" sz="900" dirty="0"/>
              <a:t>	social connectedness</a:t>
            </a:r>
          </a:p>
          <a:p>
            <a:r>
              <a:rPr lang="en-US" sz="900" dirty="0"/>
              <a:t>	social status</a:t>
            </a:r>
          </a:p>
          <a:p>
            <a:r>
              <a:rPr lang="en-US" sz="900" dirty="0"/>
              <a:t>Within our target population, </a:t>
            </a:r>
          </a:p>
          <a:p>
            <a:r>
              <a:rPr lang="en-US" sz="900" dirty="0"/>
              <a:t>	income/job r/t their situation</a:t>
            </a:r>
          </a:p>
          <a:p>
            <a:r>
              <a:rPr lang="en-US" sz="900" dirty="0"/>
              <a:t>	no longer socially connected</a:t>
            </a:r>
          </a:p>
          <a:p>
            <a:r>
              <a:rPr lang="en-US" sz="900" dirty="0"/>
              <a:t>	social status: social pariahs or outcasts</a:t>
            </a:r>
          </a:p>
          <a:p>
            <a:endParaRPr lang="en-US" sz="900" dirty="0"/>
          </a:p>
          <a:p>
            <a:r>
              <a:rPr lang="en-US" sz="900" b="1" dirty="0"/>
              <a:t>Relative risk</a:t>
            </a:r>
            <a:r>
              <a:rPr lang="en-US" sz="900" dirty="0"/>
              <a:t>: the most widespread evaluation of risk factors looks at lifestyle, behavior, and choices; utilization of available resources and health promotion services, and traumatic events such as trauma, abuse and violence r/t nature of human trafficking are used to gauge RR.</a:t>
            </a:r>
          </a:p>
          <a:p>
            <a:r>
              <a:rPr lang="en-US" sz="900" dirty="0"/>
              <a:t>	</a:t>
            </a:r>
          </a:p>
          <a:p>
            <a:endParaRPr lang="en-US" sz="900" dirty="0"/>
          </a:p>
          <a:p>
            <a:r>
              <a:rPr lang="en-US" sz="900" b="1" dirty="0"/>
              <a:t>Health status</a:t>
            </a:r>
            <a:r>
              <a:rPr lang="en-US" sz="900" dirty="0"/>
              <a:t>: Morbidity and mortality are specific indicators of Health Status. many victims of HT may still see a HCP. Relative risk is greater when resources are lacking, and increased exposure to RF guides a way for the population to have higher M/M.</a:t>
            </a:r>
            <a:endParaRPr lang="en-US" sz="900" dirty="0"/>
          </a:p>
        </p:txBody>
      </p:sp>
      <p:sp>
        <p:nvSpPr>
          <p:cNvPr id="4" name="Slide Number Placeholder 3"/>
          <p:cNvSpPr>
            <a:spLocks noGrp="1"/>
          </p:cNvSpPr>
          <p:nvPr>
            <p:ph type="sldNum" sz="quarter" idx="10"/>
          </p:nvPr>
        </p:nvSpPr>
        <p:spPr/>
        <p:txBody>
          <a:bodyPr/>
          <a:lstStyle/>
          <a:p>
            <a:fld id="{6BD4582B-1377-4824-84E9-8CFCF1ABA693}" type="slidenum">
              <a:rPr lang="en-US" smtClean="0"/>
              <a:t>5</a:t>
            </a:fld>
            <a:endParaRPr lang="en-US"/>
          </a:p>
        </p:txBody>
      </p:sp>
    </p:spTree>
    <p:extLst>
      <p:ext uri="{BB962C8B-B14F-4D97-AF65-F5344CB8AC3E}">
        <p14:creationId xmlns:p14="http://schemas.microsoft.com/office/powerpoint/2010/main" val="65007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 problems seen in victims of trafficking are largely a result of several factors: deprivation of food and sleep, extreme stress, hazards of travel, violence (physical and sexual), and hazardous work. Because most victims do not have timely access to health care, by the time they reach a clinician it is likely that health problems are well advanced.</a:t>
            </a:r>
            <a:r>
              <a:rPr lang="en-US" baseline="30000" dirty="0" smtClean="0">
                <a:hlinkClick r:id="rId3"/>
              </a:rPr>
              <a:t>5</a:t>
            </a:r>
            <a:r>
              <a:rPr lang="en-US" dirty="0" smtClean="0"/>
              <a:t> These women are at high risk for acquiring multiple sexually transmitted infections and the </a:t>
            </a:r>
            <a:r>
              <a:rPr lang="en-US" dirty="0" err="1" smtClean="0"/>
              <a:t>sequelae</a:t>
            </a:r>
            <a:r>
              <a:rPr lang="en-US" dirty="0" smtClean="0"/>
              <a:t> of multiple forced and unsafe abortions.</a:t>
            </a:r>
            <a:r>
              <a:rPr lang="en-US" baseline="30000" dirty="0" smtClean="0">
                <a:hlinkClick r:id="rId4"/>
              </a:rPr>
              <a:t>19</a:t>
            </a:r>
            <a:r>
              <a:rPr lang="en-US" baseline="30000" dirty="0" smtClean="0"/>
              <a:t>,</a:t>
            </a:r>
            <a:r>
              <a:rPr lang="en-US" baseline="30000" dirty="0" smtClean="0">
                <a:hlinkClick r:id="rId5"/>
              </a:rPr>
              <a:t>20</a:t>
            </a:r>
            <a:r>
              <a:rPr lang="en-US" dirty="0" smtClean="0"/>
              <a:t> Physical abuse and torture often occur, which can result in broken bones, contusions, dental problems (e.g., loss of teeth), and/or cigarette burns.</a:t>
            </a:r>
          </a:p>
          <a:p>
            <a:r>
              <a:rPr lang="en-US" dirty="0" smtClean="0"/>
              <a:t>Psychological violence results in high rates of posttraumatic stress disorder, depression, suicidal ideation, drug addiction, and a multitude of somatic symptoms.</a:t>
            </a:r>
            <a:r>
              <a:rPr lang="en-US" baseline="30000" dirty="0" smtClean="0">
                <a:hlinkClick r:id="rId6"/>
              </a:rPr>
              <a:t>17</a:t>
            </a:r>
            <a:r>
              <a:rPr lang="en-US" baseline="30000" dirty="0" smtClean="0"/>
              <a:t>,</a:t>
            </a:r>
            <a:r>
              <a:rPr lang="en-US" baseline="30000" dirty="0" smtClean="0">
                <a:hlinkClick r:id="rId4"/>
              </a:rPr>
              <a:t>19</a:t>
            </a:r>
            <a:r>
              <a:rPr lang="en-US" baseline="30000" dirty="0" smtClean="0"/>
              <a:t>,</a:t>
            </a:r>
            <a:r>
              <a:rPr lang="en-US" baseline="30000" dirty="0" smtClean="0">
                <a:hlinkClick r:id="rId7"/>
              </a:rPr>
              <a:t>21</a:t>
            </a:r>
            <a:r>
              <a:rPr lang="en-US" dirty="0" smtClean="0"/>
              <a:t> When providers were asked in one study about their experiences working with victims of trafficking, they reported that these victims are less stable, more isolated, have higher levels of fear, more severe trauma, and greater mental health needs than other victims of crime. One trafficking victim can take the same amount of the provider’s time as 20 domestic violence victims.</a:t>
            </a:r>
            <a:r>
              <a:rPr lang="en-US" baseline="30000" dirty="0" smtClean="0">
                <a:hlinkClick r:id="rId8"/>
              </a:rPr>
              <a:t>22</a:t>
            </a:r>
            <a:r>
              <a:rPr lang="en-US" dirty="0" smtClean="0"/>
              <a:t> </a:t>
            </a:r>
            <a:r>
              <a:rPr lang="en-US" dirty="0" smtClean="0">
                <a:hlinkClick r:id="rId9"/>
              </a:rPr>
              <a:t>Box 2</a:t>
            </a:r>
            <a:r>
              <a:rPr lang="en-US" dirty="0" smtClean="0"/>
              <a:t> provides a list of common problems seen in victims of trafficking.</a:t>
            </a:r>
            <a:r>
              <a:rPr lang="en-US" baseline="30000" dirty="0" smtClean="0">
                <a:hlinkClick r:id="rId10"/>
              </a:rPr>
              <a:t>2</a:t>
            </a:r>
            <a:r>
              <a:rPr lang="en-US" baseline="30000" dirty="0" smtClean="0"/>
              <a:t>,</a:t>
            </a:r>
            <a:r>
              <a:rPr lang="en-US" baseline="30000" dirty="0" smtClean="0">
                <a:hlinkClick r:id="rId3"/>
              </a:rPr>
              <a:t>5</a:t>
            </a:r>
            <a:endParaRPr lang="en-US"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6</a:t>
            </a:fld>
            <a:endParaRPr lang="en-US"/>
          </a:p>
        </p:txBody>
      </p:sp>
    </p:spTree>
    <p:extLst>
      <p:ext uri="{BB962C8B-B14F-4D97-AF65-F5344CB8AC3E}">
        <p14:creationId xmlns:p14="http://schemas.microsoft.com/office/powerpoint/2010/main" val="312925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7</a:t>
            </a:fld>
            <a:endParaRPr lang="en-US"/>
          </a:p>
        </p:txBody>
      </p:sp>
    </p:spTree>
    <p:extLst>
      <p:ext uri="{BB962C8B-B14F-4D97-AF65-F5344CB8AC3E}">
        <p14:creationId xmlns:p14="http://schemas.microsoft.com/office/powerpoint/2010/main" val="369264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nursing diagnoses can we come up with ?? </a:t>
            </a:r>
          </a:p>
          <a:p>
            <a:endParaRPr lang="en-US" dirty="0" smtClean="0"/>
          </a:p>
          <a:p>
            <a:pPr defTabSz="939363">
              <a:defRPr/>
            </a:pPr>
            <a:r>
              <a:rPr lang="en-US" b="1" dirty="0"/>
              <a:t>women may suffer sexual assault by clients and/or pimps; and women may suffer extreme stress reactions, trauma, depression, and multiple medical problems. Table 1 presents a summary of possible differences</a:t>
            </a:r>
            <a:r>
              <a:rPr lang="en-US" dirty="0"/>
              <a:t>.7-9 (added from article) </a:t>
            </a:r>
            <a:endParaRPr lang="en-US" dirty="0" smtClean="0"/>
          </a:p>
          <a:p>
            <a:endParaRPr lang="en-US" dirty="0" smtClean="0"/>
          </a:p>
          <a:p>
            <a:pPr defTabSz="939363">
              <a:defRPr/>
            </a:pPr>
            <a:r>
              <a:rPr lang="en-US" dirty="0"/>
              <a:t>Perhaps most insidious, </a:t>
            </a:r>
            <a:r>
              <a:rPr lang="en-US" b="1" dirty="0"/>
              <a:t>the victims are almost always subjected to harsh psychological and physical abuse, including repeated rape, in order to keep the </a:t>
            </a:r>
            <a:r>
              <a:rPr lang="en-US" dirty="0"/>
              <a:t>victim submissive.17 </a:t>
            </a:r>
            <a:r>
              <a:rPr lang="en-US" b="1" dirty="0"/>
              <a:t>According to one study, trafficking victims generally only see three ways of escape from their situation: 1) to become unprofitable because of trauma, emotional breakdown, or advanced pregnancy; (2) to be helped by a client; or (3) death.18 (added from article) </a:t>
            </a:r>
            <a:endParaRPr lang="en-US" b="1"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8</a:t>
            </a:fld>
            <a:endParaRPr lang="en-US"/>
          </a:p>
        </p:txBody>
      </p:sp>
    </p:spTree>
    <p:extLst>
      <p:ext uri="{BB962C8B-B14F-4D97-AF65-F5344CB8AC3E}">
        <p14:creationId xmlns:p14="http://schemas.microsoft.com/office/powerpoint/2010/main" val="137025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aseline="0" dirty="0" smtClean="0"/>
              <a:t>HCPs are often the only professionals to interact with victims who are still in captivity.  One study found that 28% of trafficked women saw a HCP during captivity. This is a serious missed opportunity for intervention</a:t>
            </a:r>
            <a:endParaRPr lang="en-US" dirty="0" smtClean="0"/>
          </a:p>
          <a:p>
            <a:endParaRPr lang="en-US" dirty="0"/>
          </a:p>
        </p:txBody>
      </p:sp>
      <p:sp>
        <p:nvSpPr>
          <p:cNvPr id="4" name="Slide Number Placeholder 3"/>
          <p:cNvSpPr>
            <a:spLocks noGrp="1"/>
          </p:cNvSpPr>
          <p:nvPr>
            <p:ph type="sldNum" sz="quarter" idx="10"/>
          </p:nvPr>
        </p:nvSpPr>
        <p:spPr/>
        <p:txBody>
          <a:bodyPr/>
          <a:lstStyle/>
          <a:p>
            <a:fld id="{6BD4582B-1377-4824-84E9-8CFCF1ABA693}" type="slidenum">
              <a:rPr lang="en-US" smtClean="0"/>
              <a:t>9</a:t>
            </a:fld>
            <a:endParaRPr lang="en-US"/>
          </a:p>
        </p:txBody>
      </p:sp>
    </p:spTree>
    <p:extLst>
      <p:ext uri="{BB962C8B-B14F-4D97-AF65-F5344CB8AC3E}">
        <p14:creationId xmlns:p14="http://schemas.microsoft.com/office/powerpoint/2010/main" val="242885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457851018"/>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6EC8-3BCE-4058-9C99-3A9DBAB893DE}"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33433142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35530018"/>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534734333"/>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616972038"/>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46085212"/>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517839671"/>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3492971703"/>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97748490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55878605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6EC8-3BCE-4058-9C99-3A9DBAB893DE}" type="datetimeFigureOut">
              <a:rPr lang="en-US" smtClean="0"/>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417048366"/>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516EC8-3BCE-4058-9C99-3A9DBAB893DE}"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99040393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516EC8-3BCE-4058-9C99-3A9DBAB893DE}" type="datetimeFigureOut">
              <a:rPr lang="en-US" smtClean="0"/>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765486482"/>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16EC8-3BCE-4058-9C99-3A9DBAB893DE}" type="datetimeFigureOut">
              <a:rPr lang="en-US" smtClean="0"/>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227467546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16EC8-3BCE-4058-9C99-3A9DBAB893DE}" type="datetimeFigureOut">
              <a:rPr lang="en-US" smtClean="0"/>
              <a:t>3/22/2015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70254018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6EC8-3BCE-4058-9C99-3A9DBAB893DE}" type="datetimeFigureOut">
              <a:rPr lang="en-US" smtClean="0"/>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121962870"/>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8516EC8-3BCE-4058-9C99-3A9DBAB893DE}" type="datetimeFigureOut">
              <a:rPr lang="en-US" smtClean="0"/>
              <a:t>3/22/2015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671658A-7337-42CB-9DB3-00FDF18C9F86}" type="slidenum">
              <a:rPr lang="en-US" smtClean="0"/>
              <a:t>‹#›</a:t>
            </a:fld>
            <a:endParaRPr lang="en-US"/>
          </a:p>
        </p:txBody>
      </p:sp>
    </p:spTree>
    <p:extLst>
      <p:ext uri="{BB962C8B-B14F-4D97-AF65-F5344CB8AC3E}">
        <p14:creationId xmlns:p14="http://schemas.microsoft.com/office/powerpoint/2010/main" val="107183929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8516EC8-3BCE-4058-9C99-3A9DBAB893DE}" type="datetimeFigureOut">
              <a:rPr lang="en-US" smtClean="0"/>
              <a:t>3/22/2015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671658A-7337-42CB-9DB3-00FDF18C9F86}" type="slidenum">
              <a:rPr lang="en-US" smtClean="0"/>
              <a:t>‹#›</a:t>
            </a:fld>
            <a:endParaRPr lang="en-US"/>
          </a:p>
        </p:txBody>
      </p:sp>
    </p:spTree>
    <p:extLst>
      <p:ext uri="{BB962C8B-B14F-4D97-AF65-F5344CB8AC3E}">
        <p14:creationId xmlns:p14="http://schemas.microsoft.com/office/powerpoint/2010/main" val="29772066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ransition spd="slow">
    <p:push/>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97" t="380" r="-197" b="31300"/>
          <a:stretch/>
        </p:blipFill>
        <p:spPr>
          <a:xfrm>
            <a:off x="0" y="0"/>
            <a:ext cx="12192000" cy="4331368"/>
          </a:xfrm>
          <a:prstGeom prst="rect">
            <a:avLst/>
          </a:prstGeom>
        </p:spPr>
      </p:pic>
      <p:sp>
        <p:nvSpPr>
          <p:cNvPr id="2" name="Title 1"/>
          <p:cNvSpPr>
            <a:spLocks noGrp="1"/>
          </p:cNvSpPr>
          <p:nvPr>
            <p:ph type="ctrTitle"/>
          </p:nvPr>
        </p:nvSpPr>
        <p:spPr>
          <a:xfrm>
            <a:off x="188863" y="4540827"/>
            <a:ext cx="7427673" cy="2092948"/>
          </a:xfrm>
        </p:spPr>
        <p:txBody>
          <a:bodyPr>
            <a:noAutofit/>
          </a:bodyPr>
          <a:lstStyle/>
          <a:p>
            <a:pPr algn="r"/>
            <a:r>
              <a:rPr lang="en-US" sz="4400" dirty="0" smtClean="0"/>
              <a:t>Preteens and Teenagers: </a:t>
            </a:r>
            <a:r>
              <a:rPr lang="en-US" sz="4000" dirty="0" smtClean="0"/>
              <a:t>Targets of HUMAN Trafficking</a:t>
            </a:r>
            <a:endParaRPr lang="en-US" sz="4000" dirty="0"/>
          </a:p>
        </p:txBody>
      </p:sp>
      <p:sp>
        <p:nvSpPr>
          <p:cNvPr id="3" name="Subtitle 2"/>
          <p:cNvSpPr>
            <a:spLocks noGrp="1"/>
          </p:cNvSpPr>
          <p:nvPr>
            <p:ph type="subTitle" idx="1"/>
          </p:nvPr>
        </p:nvSpPr>
        <p:spPr>
          <a:xfrm>
            <a:off x="8073737" y="5465618"/>
            <a:ext cx="3657266" cy="935182"/>
          </a:xfrm>
        </p:spPr>
        <p:txBody>
          <a:bodyPr>
            <a:normAutofit fontScale="77500" lnSpcReduction="20000"/>
          </a:bodyPr>
          <a:lstStyle/>
          <a:p>
            <a:pPr algn="l"/>
            <a:r>
              <a:rPr lang="en-US" dirty="0" smtClean="0"/>
              <a:t>GNRS 587: Community Health</a:t>
            </a:r>
          </a:p>
          <a:p>
            <a:pPr algn="l"/>
            <a:r>
              <a:rPr lang="en-US" dirty="0" smtClean="0"/>
              <a:t>Justine Gonzalez</a:t>
            </a:r>
          </a:p>
          <a:p>
            <a:pPr algn="l"/>
            <a:r>
              <a:rPr lang="en-US" dirty="0" smtClean="0"/>
              <a:t>Evelyn Jaramillo</a:t>
            </a:r>
            <a:endParaRPr lang="en-US" dirty="0"/>
          </a:p>
        </p:txBody>
      </p:sp>
    </p:spTree>
    <p:extLst>
      <p:ext uri="{BB962C8B-B14F-4D97-AF65-F5344CB8AC3E}">
        <p14:creationId xmlns:p14="http://schemas.microsoft.com/office/powerpoint/2010/main" val="1391612163"/>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206" y="628650"/>
            <a:ext cx="6992794" cy="1905000"/>
          </a:xfrm>
        </p:spPr>
        <p:txBody>
          <a:bodyPr>
            <a:normAutofit/>
          </a:bodyPr>
          <a:lstStyle/>
          <a:p>
            <a:r>
              <a:rPr lang="en-US" sz="2400" dirty="0" smtClean="0">
                <a:solidFill>
                  <a:schemeClr val="accent4">
                    <a:lumMod val="40000"/>
                    <a:lumOff val="60000"/>
                  </a:schemeClr>
                </a:solidFill>
              </a:rPr>
              <a:t>Clues for the health care professional to identify victims of trafficking</a:t>
            </a:r>
            <a:endParaRPr lang="en-US" sz="2400" dirty="0">
              <a:solidFill>
                <a:schemeClr val="accent4">
                  <a:lumMod val="40000"/>
                  <a:lumOff val="60000"/>
                </a:schemeClr>
              </a:solidFill>
            </a:endParaRPr>
          </a:p>
        </p:txBody>
      </p:sp>
      <p:sp>
        <p:nvSpPr>
          <p:cNvPr id="3" name="Content Placeholder 2"/>
          <p:cNvSpPr>
            <a:spLocks noGrp="1"/>
          </p:cNvSpPr>
          <p:nvPr>
            <p:ph sz="half" idx="1"/>
          </p:nvPr>
        </p:nvSpPr>
        <p:spPr/>
        <p:txBody>
          <a:bodyPr anchor="ctr"/>
          <a:lstStyle/>
          <a:p>
            <a:r>
              <a:rPr lang="en-US" dirty="0" smtClean="0">
                <a:effectLst/>
              </a:rPr>
              <a:t> </a:t>
            </a:r>
            <a:r>
              <a:rPr lang="en-US" dirty="0">
                <a:effectLst/>
              </a:rPr>
              <a:t>evidence of being </a:t>
            </a:r>
            <a:r>
              <a:rPr lang="en-US" dirty="0" smtClean="0">
                <a:effectLst/>
              </a:rPr>
              <a:t>controlled </a:t>
            </a:r>
          </a:p>
          <a:p>
            <a:pPr marL="0" indent="0">
              <a:buNone/>
            </a:pPr>
            <a:endParaRPr lang="en-US" dirty="0" smtClean="0">
              <a:effectLst/>
            </a:endParaRPr>
          </a:p>
          <a:p>
            <a:r>
              <a:rPr lang="en-US" dirty="0" smtClean="0">
                <a:effectLst/>
              </a:rPr>
              <a:t>evidence </a:t>
            </a:r>
            <a:r>
              <a:rPr lang="en-US" dirty="0">
                <a:effectLst/>
              </a:rPr>
              <a:t>of an inability to move or leave a </a:t>
            </a:r>
            <a:r>
              <a:rPr lang="en-US" dirty="0" smtClean="0">
                <a:effectLst/>
              </a:rPr>
              <a:t>job </a:t>
            </a:r>
          </a:p>
          <a:p>
            <a:r>
              <a:rPr lang="en-US" dirty="0" smtClean="0">
                <a:effectLst/>
              </a:rPr>
              <a:t> </a:t>
            </a:r>
            <a:r>
              <a:rPr lang="en-US" dirty="0">
                <a:effectLst/>
              </a:rPr>
              <a:t>bruises or other signs of </a:t>
            </a:r>
            <a:r>
              <a:rPr lang="en-US" dirty="0" smtClean="0">
                <a:effectLst/>
              </a:rPr>
              <a:t>battering</a:t>
            </a:r>
          </a:p>
          <a:p>
            <a:pPr marL="0" indent="0">
              <a:buNone/>
            </a:pPr>
            <a:endParaRPr lang="en-US" dirty="0"/>
          </a:p>
        </p:txBody>
      </p:sp>
      <p:sp>
        <p:nvSpPr>
          <p:cNvPr id="4" name="Content Placeholder 3"/>
          <p:cNvSpPr>
            <a:spLocks noGrp="1"/>
          </p:cNvSpPr>
          <p:nvPr>
            <p:ph sz="half" idx="2"/>
          </p:nvPr>
        </p:nvSpPr>
        <p:spPr>
          <a:xfrm>
            <a:off x="6145950" y="2543710"/>
            <a:ext cx="4876800" cy="3124200"/>
          </a:xfrm>
        </p:spPr>
        <p:txBody>
          <a:bodyPr anchor="ctr"/>
          <a:lstStyle/>
          <a:p>
            <a:r>
              <a:rPr lang="en-US" dirty="0" smtClean="0">
                <a:effectLst/>
              </a:rPr>
              <a:t>non</a:t>
            </a:r>
            <a:r>
              <a:rPr lang="en-US" dirty="0">
                <a:effectLst/>
              </a:rPr>
              <a:t>–English </a:t>
            </a:r>
            <a:r>
              <a:rPr lang="en-US" dirty="0" smtClean="0">
                <a:effectLst/>
              </a:rPr>
              <a:t>speaking</a:t>
            </a:r>
          </a:p>
          <a:p>
            <a:pPr marL="0" indent="0">
              <a:buNone/>
            </a:pPr>
            <a:endParaRPr lang="en-US" dirty="0" smtClean="0">
              <a:effectLst/>
            </a:endParaRPr>
          </a:p>
          <a:p>
            <a:r>
              <a:rPr lang="en-US" dirty="0" smtClean="0">
                <a:effectLst/>
              </a:rPr>
              <a:t>recently </a:t>
            </a:r>
            <a:r>
              <a:rPr lang="en-US" dirty="0">
                <a:effectLst/>
              </a:rPr>
              <a:t>brought to this </a:t>
            </a:r>
            <a:r>
              <a:rPr lang="en-US" dirty="0" smtClean="0">
                <a:effectLst/>
              </a:rPr>
              <a:t>country</a:t>
            </a:r>
          </a:p>
          <a:p>
            <a:pPr marL="0" indent="0">
              <a:buNone/>
            </a:pPr>
            <a:endParaRPr lang="en-US" dirty="0" smtClean="0">
              <a:effectLst/>
            </a:endParaRPr>
          </a:p>
          <a:p>
            <a:r>
              <a:rPr lang="en-US" dirty="0" smtClean="0">
                <a:effectLst/>
              </a:rPr>
              <a:t>lack </a:t>
            </a:r>
            <a:r>
              <a:rPr lang="en-US" dirty="0">
                <a:effectLst/>
              </a:rPr>
              <a:t>of </a:t>
            </a:r>
            <a:r>
              <a:rPr lang="en-US" dirty="0" smtClean="0">
                <a:effectLst/>
              </a:rPr>
              <a:t>identification </a:t>
            </a:r>
            <a:r>
              <a:rPr lang="en-US" dirty="0">
                <a:effectLst/>
              </a:rPr>
              <a:t>documents</a:t>
            </a:r>
            <a:endParaRPr lang="en-US" dirty="0"/>
          </a:p>
        </p:txBody>
      </p:sp>
      <p:sp>
        <p:nvSpPr>
          <p:cNvPr id="6" name="Rectangle 5"/>
          <p:cNvSpPr/>
          <p:nvPr/>
        </p:nvSpPr>
        <p:spPr>
          <a:xfrm>
            <a:off x="553897" y="1087010"/>
            <a:ext cx="4264309" cy="923330"/>
          </a:xfrm>
          <a:prstGeom prst="rect">
            <a:avLst/>
          </a:prstGeom>
          <a:noFill/>
        </p:spPr>
        <p:txBody>
          <a:bodyPr wrap="none" lIns="91440" tIns="45720" rIns="91440" bIns="45720">
            <a:spAutoFit/>
          </a:bodyPr>
          <a:lstStyle/>
          <a:p>
            <a:pPr algn="ctr"/>
            <a:r>
              <a:rPr 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ASSESSMENT</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6418681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40000"/>
                    <a:lumOff val="60000"/>
                  </a:schemeClr>
                </a:solidFill>
              </a:rPr>
              <a:t>Treatment given as nurses </a:t>
            </a:r>
            <a:endParaRPr lang="en-US" dirty="0">
              <a:solidFill>
                <a:schemeClr val="accent4">
                  <a:lumMod val="40000"/>
                  <a:lumOff val="60000"/>
                </a:schemeClr>
              </a:solidFill>
            </a:endParaRPr>
          </a:p>
        </p:txBody>
      </p:sp>
      <p:sp>
        <p:nvSpPr>
          <p:cNvPr id="3" name="Content Placeholder 2"/>
          <p:cNvSpPr>
            <a:spLocks noGrp="1"/>
          </p:cNvSpPr>
          <p:nvPr>
            <p:ph sz="half" idx="1"/>
          </p:nvPr>
        </p:nvSpPr>
        <p:spPr>
          <a:xfrm>
            <a:off x="1245403" y="2132915"/>
            <a:ext cx="4734997" cy="3559653"/>
          </a:xfrm>
        </p:spPr>
        <p:txBody>
          <a:bodyPr/>
          <a:lstStyle/>
          <a:p>
            <a:r>
              <a:rPr lang="en-US" dirty="0" smtClean="0">
                <a:solidFill>
                  <a:schemeClr val="accent4">
                    <a:lumMod val="40000"/>
                    <a:lumOff val="60000"/>
                  </a:schemeClr>
                </a:solidFill>
              </a:rPr>
              <a:t>Treatment of physical trauma </a:t>
            </a:r>
          </a:p>
          <a:p>
            <a:pPr marL="0" indent="0">
              <a:buNone/>
            </a:pPr>
            <a:endParaRPr lang="en-US" dirty="0" smtClean="0">
              <a:solidFill>
                <a:schemeClr val="accent4">
                  <a:lumMod val="40000"/>
                  <a:lumOff val="60000"/>
                </a:schemeClr>
              </a:solidFill>
            </a:endParaRPr>
          </a:p>
          <a:p>
            <a:r>
              <a:rPr lang="en-US" dirty="0" smtClean="0">
                <a:solidFill>
                  <a:schemeClr val="accent4">
                    <a:lumMod val="40000"/>
                    <a:lumOff val="60000"/>
                  </a:schemeClr>
                </a:solidFill>
              </a:rPr>
              <a:t>Sexually transmitted infections </a:t>
            </a:r>
          </a:p>
          <a:p>
            <a:pPr marL="0" indent="0">
              <a:buNone/>
            </a:pPr>
            <a:endParaRPr lang="en-US" dirty="0" smtClean="0">
              <a:solidFill>
                <a:schemeClr val="accent4">
                  <a:lumMod val="40000"/>
                  <a:lumOff val="60000"/>
                </a:schemeClr>
              </a:solidFill>
            </a:endParaRPr>
          </a:p>
          <a:p>
            <a:r>
              <a:rPr lang="en-US" dirty="0" smtClean="0">
                <a:solidFill>
                  <a:schemeClr val="accent4">
                    <a:lumMod val="40000"/>
                    <a:lumOff val="60000"/>
                  </a:schemeClr>
                </a:solidFill>
              </a:rPr>
              <a:t>Diagnosis of pregnancy</a:t>
            </a:r>
          </a:p>
          <a:p>
            <a:pPr marL="0" indent="0">
              <a:buNone/>
            </a:pPr>
            <a:endParaRPr lang="en-US" dirty="0" smtClean="0">
              <a:solidFill>
                <a:schemeClr val="accent4">
                  <a:lumMod val="40000"/>
                  <a:lumOff val="60000"/>
                </a:schemeClr>
              </a:solidFill>
            </a:endParaRPr>
          </a:p>
          <a:p>
            <a:r>
              <a:rPr lang="en-US" dirty="0" smtClean="0">
                <a:solidFill>
                  <a:schemeClr val="accent4">
                    <a:lumMod val="40000"/>
                    <a:lumOff val="60000"/>
                  </a:schemeClr>
                </a:solidFill>
              </a:rPr>
              <a:t>Assess for suicidal ideation </a:t>
            </a:r>
            <a:endParaRPr lang="en-US" dirty="0">
              <a:solidFill>
                <a:schemeClr val="accent4">
                  <a:lumMod val="40000"/>
                  <a:lumOff val="6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461" y="2132915"/>
            <a:ext cx="3790950" cy="2876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42491550"/>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730" y="348762"/>
            <a:ext cx="5199061" cy="1905000"/>
          </a:xfrm>
        </p:spPr>
        <p:txBody>
          <a:bodyPr/>
          <a:lstStyle/>
          <a:p>
            <a:r>
              <a:rPr lang="en-US" dirty="0" smtClean="0"/>
              <a:t>Community </a:t>
            </a:r>
            <a:r>
              <a:rPr lang="en-US" dirty="0" smtClean="0"/>
              <a:t>Resources</a:t>
            </a:r>
            <a:endParaRPr lang="en-US" dirty="0">
              <a:solidFill>
                <a:srgbClr val="FF0000"/>
              </a:solidFill>
            </a:endParaRPr>
          </a:p>
        </p:txBody>
      </p:sp>
      <p:sp>
        <p:nvSpPr>
          <p:cNvPr id="3" name="Content Placeholder 2"/>
          <p:cNvSpPr>
            <a:spLocks noGrp="1"/>
          </p:cNvSpPr>
          <p:nvPr>
            <p:ph idx="1"/>
          </p:nvPr>
        </p:nvSpPr>
        <p:spPr>
          <a:xfrm>
            <a:off x="1141413" y="1992923"/>
            <a:ext cx="9905998" cy="3798277"/>
          </a:xfrm>
        </p:spPr>
        <p:txBody>
          <a:bodyPr anchor="t">
            <a:normAutofit fontScale="85000" lnSpcReduction="20000"/>
          </a:bodyPr>
          <a:lstStyle/>
          <a:p>
            <a:r>
              <a:rPr lang="en-US" dirty="0" smtClean="0"/>
              <a:t>Safe House (Riverside)</a:t>
            </a:r>
          </a:p>
          <a:p>
            <a:pPr lvl="1"/>
            <a:r>
              <a:rPr lang="en-US" dirty="0" smtClean="0"/>
              <a:t>Provides a safe closed environment away from peers and predators</a:t>
            </a:r>
          </a:p>
          <a:p>
            <a:pPr lvl="1"/>
            <a:r>
              <a:rPr lang="en-US" dirty="0" smtClean="0"/>
              <a:t>Time to heal</a:t>
            </a:r>
          </a:p>
          <a:p>
            <a:pPr lvl="1"/>
            <a:r>
              <a:rPr lang="en-US" dirty="0" smtClean="0"/>
              <a:t>Counseling</a:t>
            </a:r>
          </a:p>
          <a:p>
            <a:pPr lvl="1"/>
            <a:r>
              <a:rPr lang="en-US" dirty="0" smtClean="0"/>
              <a:t>Family support</a:t>
            </a:r>
          </a:p>
          <a:p>
            <a:r>
              <a:rPr lang="en-US" dirty="0" smtClean="0"/>
              <a:t>Transitional Living Program</a:t>
            </a:r>
          </a:p>
          <a:p>
            <a:pPr lvl="1"/>
            <a:r>
              <a:rPr lang="en-US" dirty="0" smtClean="0"/>
              <a:t>Rent-free for up to 24 months</a:t>
            </a:r>
          </a:p>
          <a:p>
            <a:pPr lvl="1"/>
            <a:r>
              <a:rPr lang="en-US" dirty="0" smtClean="0"/>
              <a:t>Assistance</a:t>
            </a:r>
          </a:p>
          <a:p>
            <a:pPr lvl="1"/>
            <a:r>
              <a:rPr lang="en-US" dirty="0" smtClean="0"/>
              <a:t>Job search assistance</a:t>
            </a:r>
          </a:p>
          <a:p>
            <a:r>
              <a:rPr lang="en-US" dirty="0" smtClean="0">
                <a:solidFill>
                  <a:schemeClr val="accent4">
                    <a:lumMod val="40000"/>
                    <a:lumOff val="60000"/>
                  </a:schemeClr>
                </a:solidFill>
              </a:rPr>
              <a:t>California Coalition to Abolish Slavery and Trafficking</a:t>
            </a:r>
            <a:endParaRPr lang="en-US" dirty="0">
              <a:solidFill>
                <a:schemeClr val="accent4">
                  <a:lumMod val="40000"/>
                  <a:lumOff val="60000"/>
                </a:schemeClr>
              </a:solidFill>
            </a:endParaRPr>
          </a:p>
          <a:p>
            <a:pPr lvl="1"/>
            <a:r>
              <a:rPr lang="en-US" dirty="0" smtClean="0">
                <a:solidFill>
                  <a:schemeClr val="accent4">
                    <a:lumMod val="40000"/>
                    <a:lumOff val="60000"/>
                  </a:schemeClr>
                </a:solidFill>
              </a:rPr>
              <a:t>Access to a help hotline 24hrs a day, 7days a week </a:t>
            </a:r>
          </a:p>
          <a:p>
            <a:pPr lvl="1"/>
            <a:r>
              <a:rPr lang="en-US" dirty="0" smtClean="0">
                <a:solidFill>
                  <a:schemeClr val="accent4">
                    <a:lumMod val="40000"/>
                    <a:lumOff val="60000"/>
                  </a:schemeClr>
                </a:solidFill>
              </a:rPr>
              <a:t>Toll-free. Operated by a nonprofit, nongovernmental organization. Anonymous and confidential</a:t>
            </a:r>
            <a:endParaRPr lang="en-US" dirty="0">
              <a:solidFill>
                <a:schemeClr val="accent4">
                  <a:lumMod val="40000"/>
                  <a:lumOff val="60000"/>
                </a:schemeClr>
              </a:solidFill>
            </a:endParaRPr>
          </a:p>
          <a:p>
            <a:pPr marL="457200" lvl="1" indent="0">
              <a:buNone/>
            </a:pPr>
            <a:endParaRPr lang="en-US" dirty="0" smtClean="0"/>
          </a:p>
          <a:p>
            <a:pPr marL="457200" lvl="1" indent="0">
              <a:buNone/>
            </a:pPr>
            <a:endParaRPr lang="en-US" dirty="0" smtClean="0"/>
          </a:p>
          <a:p>
            <a:endParaRPr lang="en-US" dirty="0" smtClean="0"/>
          </a:p>
        </p:txBody>
      </p:sp>
      <p:sp>
        <p:nvSpPr>
          <p:cNvPr id="4" name="Rectangle 3"/>
          <p:cNvSpPr/>
          <p:nvPr/>
        </p:nvSpPr>
        <p:spPr>
          <a:xfrm>
            <a:off x="2820173" y="839597"/>
            <a:ext cx="1941557" cy="923330"/>
          </a:xfrm>
          <a:prstGeom prst="rect">
            <a:avLst/>
          </a:prstGeom>
          <a:noFill/>
        </p:spPr>
        <p:txBody>
          <a:bodyPr wrap="none" lIns="91440" tIns="45720" rIns="91440" bIns="45720">
            <a:spAutoFit/>
          </a:bodyPr>
          <a:lstStyle/>
          <a:p>
            <a:pPr algn="ctr"/>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PLAN</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48453449"/>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861" y="609600"/>
            <a:ext cx="7160549" cy="1905000"/>
          </a:xfrm>
        </p:spPr>
        <p:txBody>
          <a:bodyPr/>
          <a:lstStyle/>
          <a:p>
            <a:r>
              <a:rPr lang="en-US" dirty="0" smtClean="0">
                <a:solidFill>
                  <a:schemeClr val="accent4">
                    <a:lumMod val="40000"/>
                    <a:lumOff val="60000"/>
                  </a:schemeClr>
                </a:solidFill>
              </a:rPr>
              <a:t>Riverside county Anti-Human trafficking task force </a:t>
            </a:r>
            <a:endParaRPr lang="en-US" dirty="0">
              <a:solidFill>
                <a:schemeClr val="accent4">
                  <a:lumMod val="40000"/>
                  <a:lumOff val="60000"/>
                </a:schemeClr>
              </a:solidFill>
            </a:endParaRPr>
          </a:p>
        </p:txBody>
      </p:sp>
      <p:sp>
        <p:nvSpPr>
          <p:cNvPr id="3" name="Content Placeholder 2"/>
          <p:cNvSpPr>
            <a:spLocks noGrp="1"/>
          </p:cNvSpPr>
          <p:nvPr>
            <p:ph idx="1"/>
          </p:nvPr>
        </p:nvSpPr>
        <p:spPr/>
        <p:txBody>
          <a:bodyPr/>
          <a:lstStyle/>
          <a:p>
            <a:pPr marL="228600" indent="-228600" defTabSz="914400">
              <a:spcBef>
                <a:spcPts val="0"/>
              </a:spcBef>
              <a:spcAft>
                <a:spcPts val="0"/>
              </a:spcAft>
              <a:buClrTx/>
              <a:buSzTx/>
              <a:buFontTx/>
              <a:buAutoNum type="arabicPeriod"/>
              <a:defRPr/>
            </a:pPr>
            <a:r>
              <a:rPr lang="en-US" dirty="0">
                <a:solidFill>
                  <a:schemeClr val="accent4">
                    <a:lumMod val="40000"/>
                    <a:lumOff val="60000"/>
                  </a:schemeClr>
                </a:solidFill>
              </a:rPr>
              <a:t>Identify the rescue of victims of human </a:t>
            </a:r>
            <a:r>
              <a:rPr lang="en-US" dirty="0" smtClean="0">
                <a:solidFill>
                  <a:schemeClr val="accent4">
                    <a:lumMod val="40000"/>
                    <a:lumOff val="60000"/>
                  </a:schemeClr>
                </a:solidFill>
              </a:rPr>
              <a:t>trafficking</a:t>
            </a:r>
          </a:p>
          <a:p>
            <a:pPr marL="228600" indent="-228600" defTabSz="914400">
              <a:spcBef>
                <a:spcPts val="0"/>
              </a:spcBef>
              <a:spcAft>
                <a:spcPts val="0"/>
              </a:spcAft>
              <a:buClrTx/>
              <a:buSzTx/>
              <a:buFontTx/>
              <a:buAutoNum type="arabicPeriod"/>
              <a:defRPr/>
            </a:pPr>
            <a:endParaRPr lang="en-US" dirty="0">
              <a:solidFill>
                <a:schemeClr val="accent4">
                  <a:lumMod val="40000"/>
                  <a:lumOff val="60000"/>
                </a:schemeClr>
              </a:solidFill>
            </a:endParaRPr>
          </a:p>
          <a:p>
            <a:pPr marL="228600" indent="-228600" defTabSz="914400">
              <a:spcBef>
                <a:spcPts val="0"/>
              </a:spcBef>
              <a:spcAft>
                <a:spcPts val="0"/>
              </a:spcAft>
              <a:buClrTx/>
              <a:buSzTx/>
              <a:buFontTx/>
              <a:buAutoNum type="arabicPeriod"/>
              <a:defRPr/>
            </a:pPr>
            <a:r>
              <a:rPr lang="en-US" dirty="0">
                <a:solidFill>
                  <a:schemeClr val="accent4">
                    <a:lumMod val="40000"/>
                    <a:lumOff val="60000"/>
                  </a:schemeClr>
                </a:solidFill>
              </a:rPr>
              <a:t>Proactively investigate, identify, apprehend and prosecute those engaged in human </a:t>
            </a:r>
            <a:r>
              <a:rPr lang="en-US" dirty="0" smtClean="0">
                <a:solidFill>
                  <a:schemeClr val="accent4">
                    <a:lumMod val="40000"/>
                    <a:lumOff val="60000"/>
                  </a:schemeClr>
                </a:solidFill>
              </a:rPr>
              <a:t>trafficking</a:t>
            </a:r>
          </a:p>
          <a:p>
            <a:pPr marL="228600" indent="-228600" defTabSz="914400">
              <a:spcBef>
                <a:spcPts val="0"/>
              </a:spcBef>
              <a:spcAft>
                <a:spcPts val="0"/>
              </a:spcAft>
              <a:buClrTx/>
              <a:buSzTx/>
              <a:buFontTx/>
              <a:buAutoNum type="arabicPeriod"/>
              <a:defRPr/>
            </a:pPr>
            <a:endParaRPr lang="en-US" dirty="0">
              <a:solidFill>
                <a:schemeClr val="accent4">
                  <a:lumMod val="40000"/>
                  <a:lumOff val="60000"/>
                </a:schemeClr>
              </a:solidFill>
            </a:endParaRPr>
          </a:p>
          <a:p>
            <a:pPr marL="228600" indent="-228600" defTabSz="914400">
              <a:spcBef>
                <a:spcPts val="0"/>
              </a:spcBef>
              <a:spcAft>
                <a:spcPts val="0"/>
              </a:spcAft>
              <a:buClrTx/>
              <a:buSzTx/>
              <a:buFontTx/>
              <a:buAutoNum type="arabicPeriod"/>
              <a:defRPr/>
            </a:pPr>
            <a:r>
              <a:rPr lang="en-US" dirty="0">
                <a:solidFill>
                  <a:schemeClr val="accent4">
                    <a:lumMod val="40000"/>
                    <a:lumOff val="60000"/>
                  </a:schemeClr>
                </a:solidFill>
              </a:rPr>
              <a:t>Promote greater public awareness through marketing, trainings, and understanding of the nature and scope of human trafficking within the County of Riverside </a:t>
            </a:r>
          </a:p>
          <a:p>
            <a:endParaRPr lang="en-US" dirty="0">
              <a:solidFill>
                <a:schemeClr val="accent4">
                  <a:lumMod val="40000"/>
                  <a:lumOff val="60000"/>
                </a:schemeClr>
              </a:solidFill>
            </a:endParaRPr>
          </a:p>
        </p:txBody>
      </p:sp>
      <p:sp>
        <p:nvSpPr>
          <p:cNvPr id="4" name="Rectangle 3"/>
          <p:cNvSpPr/>
          <p:nvPr/>
        </p:nvSpPr>
        <p:spPr>
          <a:xfrm>
            <a:off x="1485243" y="1087010"/>
            <a:ext cx="2401619" cy="923330"/>
          </a:xfrm>
          <a:prstGeom prst="rect">
            <a:avLst/>
          </a:prstGeom>
          <a:noFill/>
        </p:spPr>
        <p:txBody>
          <a:bodyPr wrap="none" lIns="91440" tIns="45720" rIns="91440" bIns="45720">
            <a:spAutoFit/>
          </a:bodyPr>
          <a:lstStyle/>
          <a:p>
            <a:pPr algn="ctr"/>
            <a:r>
              <a:rPr 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RCAHT</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8628536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Trafficking can only exist in an atmosphere of public, professional, and academic indifference.</a:t>
            </a:r>
            <a:endParaRPr lang="en-US" dirty="0"/>
          </a:p>
        </p:txBody>
      </p:sp>
      <p:sp>
        <p:nvSpPr>
          <p:cNvPr id="6" name="Text Placeholder 5"/>
          <p:cNvSpPr>
            <a:spLocks noGrp="1"/>
          </p:cNvSpPr>
          <p:nvPr>
            <p:ph type="body" sz="quarter" idx="13"/>
          </p:nvPr>
        </p:nvSpPr>
        <p:spPr/>
        <p:txBody>
          <a:bodyPr>
            <a:normAutofit lnSpcReduction="10000"/>
          </a:bodyPr>
          <a:lstStyle/>
          <a:p>
            <a:r>
              <a:rPr lang="en-US" dirty="0" smtClean="0"/>
              <a:t>- Unknown </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835839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 y="277091"/>
            <a:ext cx="2266731" cy="824345"/>
          </a:xfrm>
        </p:spPr>
        <p:txBody>
          <a:bodyPr>
            <a:normAutofit/>
          </a:bodyPr>
          <a:lstStyle/>
          <a:p>
            <a:r>
              <a:rPr lang="en-US" sz="2400" dirty="0" smtClean="0"/>
              <a:t>References</a:t>
            </a:r>
            <a:endParaRPr lang="en-US" sz="24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896"/>
          <a:stretch/>
        </p:blipFill>
        <p:spPr>
          <a:xfrm>
            <a:off x="2094967" y="7469"/>
            <a:ext cx="10097033" cy="6850531"/>
          </a:xfrm>
        </p:spPr>
      </p:pic>
      <p:sp>
        <p:nvSpPr>
          <p:cNvPr id="5" name="Title 1"/>
          <p:cNvSpPr txBox="1">
            <a:spLocks/>
          </p:cNvSpPr>
          <p:nvPr/>
        </p:nvSpPr>
        <p:spPr>
          <a:xfrm>
            <a:off x="103910" y="958884"/>
            <a:ext cx="1991058" cy="5899115"/>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cap="none" dirty="0" err="1" smtClean="0">
                <a:solidFill>
                  <a:schemeClr val="accent4">
                    <a:lumMod val="40000"/>
                    <a:lumOff val="60000"/>
                  </a:schemeClr>
                </a:solidFill>
                <a:latin typeface="+mn-lt"/>
              </a:rPr>
              <a:t>Dovydaitis</a:t>
            </a:r>
            <a:r>
              <a:rPr lang="en-US" sz="2400" cap="none" dirty="0" smtClean="0">
                <a:solidFill>
                  <a:schemeClr val="accent4">
                    <a:lumMod val="40000"/>
                    <a:lumOff val="60000"/>
                  </a:schemeClr>
                </a:solidFill>
                <a:latin typeface="+mn-lt"/>
              </a:rPr>
              <a:t>, T. (2011). Human trafficking: The role of the health care provider. </a:t>
            </a:r>
            <a:r>
              <a:rPr lang="en-US" sz="2400" i="1" cap="none" dirty="0" smtClean="0">
                <a:solidFill>
                  <a:schemeClr val="accent4">
                    <a:lumMod val="40000"/>
                    <a:lumOff val="60000"/>
                  </a:schemeClr>
                </a:solidFill>
                <a:latin typeface="+mn-lt"/>
              </a:rPr>
              <a:t>J. Midwifery Women’s Health, 55</a:t>
            </a:r>
            <a:r>
              <a:rPr lang="en-US" sz="2400" cap="none" dirty="0" smtClean="0">
                <a:solidFill>
                  <a:schemeClr val="accent4">
                    <a:lumMod val="40000"/>
                    <a:lumOff val="60000"/>
                  </a:schemeClr>
                </a:solidFill>
                <a:latin typeface="+mn-lt"/>
              </a:rPr>
              <a:t>(5), 462-467</a:t>
            </a:r>
          </a:p>
          <a:p>
            <a:endParaRPr lang="en-US" sz="2400" cap="none" dirty="0" smtClean="0">
              <a:solidFill>
                <a:schemeClr val="accent4">
                  <a:lumMod val="40000"/>
                  <a:lumOff val="60000"/>
                </a:schemeClr>
              </a:solidFill>
              <a:latin typeface="+mn-lt"/>
            </a:endParaRPr>
          </a:p>
          <a:p>
            <a:r>
              <a:rPr lang="en-US" sz="2400" cap="none" dirty="0" smtClean="0">
                <a:solidFill>
                  <a:schemeClr val="accent4">
                    <a:lumMod val="40000"/>
                    <a:lumOff val="60000"/>
                  </a:schemeClr>
                </a:solidFill>
                <a:latin typeface="+mn-lt"/>
              </a:rPr>
              <a:t>Stanhope M., &amp; Lancaster, J., (2014) foundations of nursing in the community, 4th edition, </a:t>
            </a:r>
            <a:r>
              <a:rPr lang="en-US" sz="2400" cap="none" dirty="0" err="1" smtClean="0">
                <a:solidFill>
                  <a:schemeClr val="accent4">
                    <a:lumMod val="40000"/>
                    <a:lumOff val="60000"/>
                  </a:schemeClr>
                </a:solidFill>
                <a:latin typeface="+mn-lt"/>
              </a:rPr>
              <a:t>st.</a:t>
            </a:r>
            <a:r>
              <a:rPr lang="en-US" sz="2400" cap="none" dirty="0" smtClean="0">
                <a:solidFill>
                  <a:schemeClr val="accent4">
                    <a:lumMod val="40000"/>
                    <a:lumOff val="60000"/>
                  </a:schemeClr>
                </a:solidFill>
                <a:latin typeface="+mn-lt"/>
              </a:rPr>
              <a:t> Louis, MO: </a:t>
            </a:r>
            <a:r>
              <a:rPr lang="en-US" sz="2400" cap="none" dirty="0" err="1" smtClean="0">
                <a:solidFill>
                  <a:schemeClr val="accent4">
                    <a:lumMod val="40000"/>
                    <a:lumOff val="60000"/>
                  </a:schemeClr>
                </a:solidFill>
                <a:latin typeface="+mn-lt"/>
              </a:rPr>
              <a:t>mosby</a:t>
            </a:r>
            <a:r>
              <a:rPr lang="en-US" sz="2400" cap="none" dirty="0" smtClean="0">
                <a:solidFill>
                  <a:schemeClr val="accent4">
                    <a:lumMod val="40000"/>
                    <a:lumOff val="60000"/>
                  </a:schemeClr>
                </a:solidFill>
                <a:latin typeface="+mn-lt"/>
              </a:rPr>
              <a:t> </a:t>
            </a:r>
            <a:r>
              <a:rPr lang="en-US" sz="2400" cap="none" dirty="0" smtClean="0">
                <a:solidFill>
                  <a:schemeClr val="accent4">
                    <a:lumMod val="40000"/>
                    <a:lumOff val="60000"/>
                  </a:schemeClr>
                </a:solidFill>
                <a:latin typeface="+mn-lt"/>
              </a:rPr>
              <a:t>Elsevier</a:t>
            </a:r>
          </a:p>
          <a:p>
            <a:endParaRPr lang="en-US" sz="2400" cap="none" dirty="0">
              <a:solidFill>
                <a:schemeClr val="accent4">
                  <a:lumMod val="40000"/>
                  <a:lumOff val="60000"/>
                </a:schemeClr>
              </a:solidFill>
              <a:latin typeface="+mn-lt"/>
            </a:endParaRPr>
          </a:p>
          <a:p>
            <a:r>
              <a:rPr lang="en-US" sz="2400" cap="none" dirty="0" err="1" smtClean="0">
                <a:solidFill>
                  <a:schemeClr val="accent4">
                    <a:lumMod val="40000"/>
                    <a:lumOff val="60000"/>
                  </a:schemeClr>
                </a:solidFill>
                <a:latin typeface="+mn-lt"/>
              </a:rPr>
              <a:t>Rawlett</a:t>
            </a:r>
            <a:r>
              <a:rPr lang="en-US" sz="2400" cap="none" dirty="0" smtClean="0">
                <a:solidFill>
                  <a:schemeClr val="accent4">
                    <a:lumMod val="40000"/>
                    <a:lumOff val="60000"/>
                  </a:schemeClr>
                </a:solidFill>
                <a:latin typeface="+mn-lt"/>
              </a:rPr>
              <a:t>, K. E. (2011). Analytical evaluation of the health belief model and the vulnerable populations conceptual model applied to a medically </a:t>
            </a:r>
            <a:r>
              <a:rPr lang="en-US" sz="2400" cap="none" dirty="0" smtClean="0">
                <a:solidFill>
                  <a:schemeClr val="accent4">
                    <a:lumMod val="40000"/>
                    <a:lumOff val="60000"/>
                  </a:schemeClr>
                </a:solidFill>
                <a:latin typeface="+mn-lt"/>
              </a:rPr>
              <a:t>underserved rural population. </a:t>
            </a:r>
            <a:r>
              <a:rPr lang="en-US" sz="2400" i="1" cap="none" dirty="0" smtClean="0">
                <a:solidFill>
                  <a:schemeClr val="accent4">
                    <a:lumMod val="40000"/>
                    <a:lumOff val="60000"/>
                  </a:schemeClr>
                </a:solidFill>
                <a:latin typeface="+mn-lt"/>
              </a:rPr>
              <a:t>International Journal of Applied Science and Technology 1(2)</a:t>
            </a:r>
            <a:r>
              <a:rPr lang="en-US" sz="2400" cap="none" dirty="0" smtClean="0">
                <a:solidFill>
                  <a:schemeClr val="accent4">
                    <a:lumMod val="40000"/>
                    <a:lumOff val="60000"/>
                  </a:schemeClr>
                </a:solidFill>
                <a:latin typeface="+mn-lt"/>
              </a:rPr>
              <a:t>: 15-21.</a:t>
            </a:r>
            <a:endParaRPr lang="en-US" sz="2400" cap="none" dirty="0">
              <a:solidFill>
                <a:schemeClr val="accent4">
                  <a:lumMod val="40000"/>
                  <a:lumOff val="60000"/>
                </a:schemeClr>
              </a:solidFill>
              <a:latin typeface="+mn-lt"/>
            </a:endParaRPr>
          </a:p>
        </p:txBody>
      </p:sp>
    </p:spTree>
    <p:extLst>
      <p:ext uri="{BB962C8B-B14F-4D97-AF65-F5344CB8AC3E}">
        <p14:creationId xmlns:p14="http://schemas.microsoft.com/office/powerpoint/2010/main" val="296904351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543050"/>
            <a:ext cx="5334001" cy="1371600"/>
          </a:xfrm>
        </p:spPr>
        <p:txBody>
          <a:bodyPr/>
          <a:lstStyle/>
          <a:p>
            <a:r>
              <a:rPr lang="en-US" dirty="0" smtClean="0"/>
              <a:t>Human Trafficking</a:t>
            </a:r>
            <a:endParaRPr lang="en-US" dirty="0"/>
          </a:p>
        </p:txBody>
      </p:sp>
      <p:pic>
        <p:nvPicPr>
          <p:cNvPr id="3" name="Picture Placeholder 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193" t="663" r="546" b="-663"/>
          <a:stretch/>
        </p:blipFill>
        <p:spPr>
          <a:xfrm>
            <a:off x="6644641" y="0"/>
            <a:ext cx="5547360" cy="6903720"/>
          </a:xfrm>
        </p:spPr>
      </p:pic>
      <p:sp>
        <p:nvSpPr>
          <p:cNvPr id="5" name="Text Placeholder 4"/>
          <p:cNvSpPr>
            <a:spLocks noGrp="1"/>
          </p:cNvSpPr>
          <p:nvPr>
            <p:ph type="body" sz="half" idx="2"/>
          </p:nvPr>
        </p:nvSpPr>
        <p:spPr>
          <a:xfrm>
            <a:off x="1141411" y="2914649"/>
            <a:ext cx="5334001" cy="2923675"/>
          </a:xfrm>
        </p:spPr>
        <p:txBody>
          <a:bodyPr>
            <a:noAutofit/>
          </a:bodyPr>
          <a:lstStyle/>
          <a:p>
            <a:r>
              <a:rPr lang="en-US" sz="2400" cap="none" dirty="0" smtClean="0"/>
              <a:t>“The </a:t>
            </a:r>
            <a:r>
              <a:rPr lang="en-US" sz="2400" cap="none" dirty="0" smtClean="0"/>
              <a:t>recruitment, harboring, transportation, provision, or obtaining of a person for labor or services through the use of force, fraud, or coercion  for the purpose of subjection to involuntary servitude, peonage, debt bondage, or </a:t>
            </a:r>
            <a:r>
              <a:rPr lang="en-US" sz="2400" cap="none" dirty="0" smtClean="0"/>
              <a:t>slavery.”</a:t>
            </a:r>
            <a:endParaRPr lang="en-US" sz="2400" cap="none" dirty="0"/>
          </a:p>
        </p:txBody>
      </p:sp>
    </p:spTree>
    <p:extLst>
      <p:ext uri="{BB962C8B-B14F-4D97-AF65-F5344CB8AC3E}">
        <p14:creationId xmlns:p14="http://schemas.microsoft.com/office/powerpoint/2010/main" val="249951910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graphicFrame>
        <p:nvGraphicFramePr>
          <p:cNvPr id="4" name="Diagram 3"/>
          <p:cNvGraphicFramePr/>
          <p:nvPr>
            <p:extLst>
              <p:ext uri="{D42A27DB-BD31-4B8C-83A1-F6EECF244321}">
                <p14:modId xmlns:p14="http://schemas.microsoft.com/office/powerpoint/2010/main" val="533304573"/>
              </p:ext>
            </p:extLst>
          </p:nvPr>
        </p:nvGraphicFramePr>
        <p:xfrm>
          <a:off x="360157" y="1978144"/>
          <a:ext cx="11551105" cy="394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055174"/>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ways girls and women become victims of sex trafficking</a:t>
            </a:r>
            <a:endParaRPr lang="en-US" dirty="0"/>
          </a:p>
        </p:txBody>
      </p:sp>
      <p:sp>
        <p:nvSpPr>
          <p:cNvPr id="3" name="Content Placeholder 2"/>
          <p:cNvSpPr>
            <a:spLocks noGrp="1"/>
          </p:cNvSpPr>
          <p:nvPr>
            <p:ph idx="1"/>
          </p:nvPr>
        </p:nvSpPr>
        <p:spPr/>
        <p:txBody>
          <a:bodyPr/>
          <a:lstStyle/>
          <a:p>
            <a:r>
              <a:rPr lang="en-US" dirty="0" smtClean="0"/>
              <a:t>Abduction</a:t>
            </a:r>
          </a:p>
          <a:p>
            <a:r>
              <a:rPr lang="en-US" dirty="0" smtClean="0"/>
              <a:t>Meet traffickers from advertisement of modeling jobs</a:t>
            </a:r>
          </a:p>
          <a:p>
            <a:r>
              <a:rPr lang="en-US" dirty="0" smtClean="0"/>
              <a:t>Promises of marriage, education, employment, or a better life</a:t>
            </a:r>
          </a:p>
          <a:p>
            <a:r>
              <a:rPr lang="en-US" dirty="0" smtClean="0"/>
              <a:t>Responds to ads to work or study abroad</a:t>
            </a:r>
          </a:p>
          <a:p>
            <a:r>
              <a:rPr lang="en-US" dirty="0" smtClean="0"/>
              <a:t>Seek the help of smugglers to get into the US, then debt bondage ensues</a:t>
            </a:r>
          </a:p>
          <a:p>
            <a:r>
              <a:rPr lang="en-US" dirty="0" smtClean="0"/>
              <a:t>Sold to traffickers by parents or intimate partner</a:t>
            </a:r>
            <a:endParaRPr lang="en-US" dirty="0"/>
          </a:p>
        </p:txBody>
      </p:sp>
    </p:spTree>
    <p:extLst>
      <p:ext uri="{BB962C8B-B14F-4D97-AF65-F5344CB8AC3E}">
        <p14:creationId xmlns:p14="http://schemas.microsoft.com/office/powerpoint/2010/main" val="346596928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 Model</a:t>
            </a:r>
            <a:endParaRPr lang="en-US" dirty="0"/>
          </a:p>
        </p:txBody>
      </p:sp>
      <p:graphicFrame>
        <p:nvGraphicFramePr>
          <p:cNvPr id="28" name="Diagram 27"/>
          <p:cNvGraphicFramePr/>
          <p:nvPr>
            <p:extLst>
              <p:ext uri="{D42A27DB-BD31-4B8C-83A1-F6EECF244321}">
                <p14:modId xmlns:p14="http://schemas.microsoft.com/office/powerpoint/2010/main" val="1841999778"/>
              </p:ext>
            </p:extLst>
          </p:nvPr>
        </p:nvGraphicFramePr>
        <p:xfrm>
          <a:off x="4572000" y="213361"/>
          <a:ext cx="7360920" cy="64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5322312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health problems associated with trafficking	</a:t>
            </a:r>
            <a:endParaRPr lang="en-US" dirty="0"/>
          </a:p>
        </p:txBody>
      </p:sp>
      <p:sp>
        <p:nvSpPr>
          <p:cNvPr id="3" name="Content Placeholder 2"/>
          <p:cNvSpPr>
            <a:spLocks noGrp="1"/>
          </p:cNvSpPr>
          <p:nvPr>
            <p:ph idx="1"/>
          </p:nvPr>
        </p:nvSpPr>
        <p:spPr>
          <a:xfrm>
            <a:off x="1141413" y="2666999"/>
            <a:ext cx="4874376" cy="3396917"/>
          </a:xfrm>
        </p:spPr>
        <p:txBody>
          <a:bodyPr>
            <a:normAutofit fontScale="92500" lnSpcReduction="20000"/>
          </a:bodyPr>
          <a:lstStyle/>
          <a:p>
            <a:r>
              <a:rPr lang="en-US" dirty="0" smtClean="0"/>
              <a:t>Anxiety</a:t>
            </a:r>
          </a:p>
          <a:p>
            <a:r>
              <a:rPr lang="en-US" dirty="0" smtClean="0"/>
              <a:t>Chronic pain</a:t>
            </a:r>
          </a:p>
          <a:p>
            <a:r>
              <a:rPr lang="en-US" dirty="0" smtClean="0"/>
              <a:t>Cigarette burns</a:t>
            </a:r>
          </a:p>
          <a:p>
            <a:r>
              <a:rPr lang="en-US" dirty="0" smtClean="0"/>
              <a:t>Complications from unsafe abortion</a:t>
            </a:r>
          </a:p>
          <a:p>
            <a:r>
              <a:rPr lang="en-US" dirty="0" smtClean="0"/>
              <a:t>Contusions</a:t>
            </a:r>
          </a:p>
          <a:p>
            <a:r>
              <a:rPr lang="en-US" dirty="0" smtClean="0"/>
              <a:t>Depression</a:t>
            </a:r>
          </a:p>
          <a:p>
            <a:r>
              <a:rPr lang="en-US" dirty="0" smtClean="0"/>
              <a:t>Fractures</a:t>
            </a:r>
          </a:p>
          <a:p>
            <a:r>
              <a:rPr lang="en-US" dirty="0" smtClean="0"/>
              <a:t>GI problems</a:t>
            </a:r>
          </a:p>
          <a:p>
            <a:r>
              <a:rPr lang="en-US" dirty="0" smtClean="0"/>
              <a:t>Headaches</a:t>
            </a:r>
            <a:endParaRPr lang="en-US" dirty="0"/>
          </a:p>
        </p:txBody>
      </p:sp>
      <p:sp>
        <p:nvSpPr>
          <p:cNvPr id="4" name="Content Placeholder 2"/>
          <p:cNvSpPr txBox="1">
            <a:spLocks/>
          </p:cNvSpPr>
          <p:nvPr/>
        </p:nvSpPr>
        <p:spPr>
          <a:xfrm>
            <a:off x="6094412" y="2666998"/>
            <a:ext cx="4874376" cy="3124201"/>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Oral health problems</a:t>
            </a:r>
          </a:p>
          <a:p>
            <a:r>
              <a:rPr lang="en-US" dirty="0" smtClean="0"/>
              <a:t>Pelvic pain</a:t>
            </a:r>
          </a:p>
          <a:p>
            <a:r>
              <a:rPr lang="en-US" dirty="0" smtClean="0"/>
              <a:t>PTSD</a:t>
            </a:r>
          </a:p>
          <a:p>
            <a:r>
              <a:rPr lang="en-US" dirty="0" smtClean="0"/>
              <a:t>STIs</a:t>
            </a:r>
          </a:p>
          <a:p>
            <a:r>
              <a:rPr lang="en-US" dirty="0" smtClean="0"/>
              <a:t>Suicide ideation</a:t>
            </a:r>
          </a:p>
          <a:p>
            <a:r>
              <a:rPr lang="en-US" dirty="0" smtClean="0"/>
              <a:t>Unhealthy </a:t>
            </a:r>
            <a:r>
              <a:rPr lang="en-US" dirty="0" err="1" smtClean="0"/>
              <a:t>wt</a:t>
            </a:r>
            <a:r>
              <a:rPr lang="en-US" dirty="0" smtClean="0"/>
              <a:t> loss</a:t>
            </a:r>
          </a:p>
          <a:p>
            <a:r>
              <a:rPr lang="en-US" dirty="0" smtClean="0"/>
              <a:t>Unwanted pregnancy</a:t>
            </a:r>
          </a:p>
          <a:p>
            <a:r>
              <a:rPr lang="en-US" dirty="0" smtClean="0"/>
              <a:t>Vaginal pain</a:t>
            </a:r>
            <a:endParaRPr lang="en-US" dirty="0"/>
          </a:p>
        </p:txBody>
      </p:sp>
    </p:spTree>
    <p:extLst>
      <p:ext uri="{BB962C8B-B14F-4D97-AF65-F5344CB8AC3E}">
        <p14:creationId xmlns:p14="http://schemas.microsoft.com/office/powerpoint/2010/main" val="345471612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6988" y="402927"/>
            <a:ext cx="7052927" cy="1905000"/>
          </a:xfrm>
        </p:spPr>
        <p:txBody>
          <a:bodyPr>
            <a:normAutofit/>
          </a:bodyPr>
          <a:lstStyle/>
          <a:p>
            <a:r>
              <a:rPr lang="en-US" dirty="0" smtClean="0"/>
              <a:t>Target Profile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57" y="402927"/>
            <a:ext cx="3197562" cy="4223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p:cNvSpPr txBox="1">
            <a:spLocks/>
          </p:cNvSpPr>
          <p:nvPr/>
        </p:nvSpPr>
        <p:spPr>
          <a:xfrm>
            <a:off x="4510255" y="1087581"/>
            <a:ext cx="7280692" cy="545759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buAutoNum type="arabicPeriod"/>
            </a:pPr>
            <a:r>
              <a:rPr lang="en-US" sz="2400" dirty="0" smtClean="0"/>
              <a:t>Young, “normal” looking </a:t>
            </a:r>
          </a:p>
          <a:p>
            <a:pPr marL="457200" indent="-457200">
              <a:buAutoNum type="arabicPeriod"/>
            </a:pPr>
            <a:r>
              <a:rPr lang="en-US" sz="2400" dirty="0" smtClean="0"/>
              <a:t>Evidence of being controlled</a:t>
            </a:r>
          </a:p>
          <a:p>
            <a:pPr marL="457200" indent="-457200">
              <a:buAutoNum type="arabicPeriod"/>
            </a:pPr>
            <a:r>
              <a:rPr lang="en-US" sz="2400" dirty="0" smtClean="0"/>
              <a:t>Evidence of inability to move or leave a job</a:t>
            </a:r>
          </a:p>
          <a:p>
            <a:pPr marL="457200" indent="-457200">
              <a:buAutoNum type="arabicPeriod"/>
            </a:pPr>
            <a:r>
              <a:rPr lang="en-US" sz="2400" dirty="0" smtClean="0"/>
              <a:t>Bruises or S/S of battering</a:t>
            </a:r>
          </a:p>
          <a:p>
            <a:pPr marL="457200" indent="-457200">
              <a:buAutoNum type="arabicPeriod"/>
            </a:pPr>
            <a:r>
              <a:rPr lang="en-US" sz="2400" dirty="0" smtClean="0"/>
              <a:t>fear of authority figures</a:t>
            </a:r>
          </a:p>
          <a:p>
            <a:pPr marL="457200" indent="-457200">
              <a:buAutoNum type="arabicPeriod"/>
            </a:pPr>
            <a:r>
              <a:rPr lang="en-US" sz="2400" dirty="0" smtClean="0"/>
              <a:t>Reluctant to give out personal information</a:t>
            </a:r>
          </a:p>
          <a:p>
            <a:pPr marL="457200" indent="-457200">
              <a:buAutoNum type="arabicPeriod"/>
            </a:pPr>
            <a:r>
              <a:rPr lang="en-US" sz="2400" dirty="0" smtClean="0"/>
              <a:t>Reluctant to be alone with people</a:t>
            </a:r>
          </a:p>
        </p:txBody>
      </p:sp>
    </p:spTree>
    <p:extLst>
      <p:ext uri="{BB962C8B-B14F-4D97-AF65-F5344CB8AC3E}">
        <p14:creationId xmlns:p14="http://schemas.microsoft.com/office/powerpoint/2010/main" val="133914323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Text Placeholder 2"/>
          <p:cNvSpPr>
            <a:spLocks noGrp="1"/>
          </p:cNvSpPr>
          <p:nvPr>
            <p:ph type="body" idx="1"/>
          </p:nvPr>
        </p:nvSpPr>
        <p:spPr>
          <a:xfrm>
            <a:off x="1141413" y="2285522"/>
            <a:ext cx="6713049" cy="1169193"/>
          </a:xfrm>
        </p:spPr>
        <p:txBody>
          <a:bodyPr/>
          <a:lstStyle/>
          <a:p>
            <a:r>
              <a:rPr lang="en-US" dirty="0" smtClean="0">
                <a:solidFill>
                  <a:schemeClr val="accent3"/>
                </a:solidFill>
              </a:rPr>
              <a:t>Risk for injury </a:t>
            </a:r>
            <a:r>
              <a:rPr lang="en-US" dirty="0" smtClean="0"/>
              <a:t>r/t immature judgment and inability to recognize predators</a:t>
            </a:r>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56431" y="254081"/>
            <a:ext cx="2958580" cy="1972387"/>
          </a:xfrm>
        </p:spPr>
      </p:pic>
      <p:sp>
        <p:nvSpPr>
          <p:cNvPr id="5" name="Text Placeholder 4"/>
          <p:cNvSpPr>
            <a:spLocks noGrp="1"/>
          </p:cNvSpPr>
          <p:nvPr>
            <p:ph type="body" sz="quarter" idx="3"/>
          </p:nvPr>
        </p:nvSpPr>
        <p:spPr>
          <a:xfrm>
            <a:off x="1141413" y="4080098"/>
            <a:ext cx="8448064" cy="576262"/>
          </a:xfrm>
        </p:spPr>
        <p:txBody>
          <a:bodyPr/>
          <a:lstStyle/>
          <a:p>
            <a:r>
              <a:rPr lang="en-US" dirty="0" smtClean="0">
                <a:solidFill>
                  <a:schemeClr val="accent3"/>
                </a:solidFill>
              </a:rPr>
              <a:t>Risk for compromised human dignity  </a:t>
            </a:r>
            <a:r>
              <a:rPr lang="en-US" dirty="0" smtClean="0"/>
              <a:t>r/t trauma and emotional breakdown</a:t>
            </a:r>
            <a:endParaRPr lang="en-US" dirty="0"/>
          </a:p>
        </p:txBody>
      </p:sp>
      <p:sp>
        <p:nvSpPr>
          <p:cNvPr id="7" name="Text Placeholder 4"/>
          <p:cNvSpPr txBox="1">
            <a:spLocks/>
          </p:cNvSpPr>
          <p:nvPr/>
        </p:nvSpPr>
        <p:spPr>
          <a:xfrm>
            <a:off x="1141413" y="4842506"/>
            <a:ext cx="8448064" cy="576262"/>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tx1"/>
              </a:buClr>
              <a:buSzPct val="100000"/>
              <a:buFont typeface="Arial"/>
              <a:buNone/>
              <a:defRPr sz="2800" b="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00000"/>
              <a:buFont typeface="Arial"/>
              <a:buNone/>
              <a:defRPr sz="20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00000"/>
              <a:buFont typeface="Arial"/>
              <a:buNone/>
              <a:defRPr sz="18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600" b="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mtClean="0">
                <a:solidFill>
                  <a:schemeClr val="accent3"/>
                </a:solidFill>
              </a:rPr>
              <a:t>Knowledge deficit </a:t>
            </a:r>
            <a:r>
              <a:rPr lang="en-US" smtClean="0"/>
              <a:t>of community resources</a:t>
            </a:r>
            <a:endParaRPr lang="en-US" dirty="0"/>
          </a:p>
        </p:txBody>
      </p:sp>
    </p:spTree>
    <p:extLst>
      <p:ext uri="{BB962C8B-B14F-4D97-AF65-F5344CB8AC3E}">
        <p14:creationId xmlns:p14="http://schemas.microsoft.com/office/powerpoint/2010/main" val="38914515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6414532" cy="1905000"/>
          </a:xfrm>
        </p:spPr>
        <p:txBody>
          <a:bodyPr>
            <a:normAutofit fontScale="90000"/>
          </a:bodyPr>
          <a:lstStyle/>
          <a:p>
            <a:r>
              <a:rPr lang="en-US" dirty="0" smtClean="0"/>
              <a:t/>
            </a:r>
            <a:br>
              <a:rPr lang="en-US" dirty="0" smtClean="0"/>
            </a:br>
            <a:r>
              <a:rPr lang="en-US" dirty="0">
                <a:solidFill>
                  <a:schemeClr val="accent3"/>
                </a:solidFill>
              </a:rPr>
              <a:t>Risk for injury </a:t>
            </a:r>
            <a:r>
              <a:rPr lang="en-US" dirty="0"/>
              <a:t>r/t immature judgment and inability to recognize predators</a:t>
            </a:r>
            <a:br>
              <a:rPr lang="en-US" dirty="0"/>
            </a:b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35252" y="257175"/>
            <a:ext cx="3952875" cy="2257425"/>
          </a:xfrm>
        </p:spPr>
      </p:pic>
      <p:sp>
        <p:nvSpPr>
          <p:cNvPr id="3" name="Content Placeholder 2"/>
          <p:cNvSpPr>
            <a:spLocks noGrp="1"/>
          </p:cNvSpPr>
          <p:nvPr>
            <p:ph sz="half" idx="2"/>
          </p:nvPr>
        </p:nvSpPr>
        <p:spPr>
          <a:xfrm>
            <a:off x="6170612" y="2666999"/>
            <a:ext cx="4876800" cy="3747073"/>
          </a:xfrm>
        </p:spPr>
        <p:txBody>
          <a:bodyPr anchor="t">
            <a:normAutofit/>
          </a:bodyPr>
          <a:lstStyle/>
          <a:p>
            <a:r>
              <a:rPr lang="en-US" dirty="0" smtClean="0"/>
              <a:t>Interventions</a:t>
            </a:r>
          </a:p>
          <a:p>
            <a:pPr lvl="1"/>
            <a:r>
              <a:rPr lang="en-US" dirty="0" smtClean="0"/>
              <a:t>Educate young girls at school</a:t>
            </a:r>
          </a:p>
          <a:p>
            <a:pPr lvl="1"/>
            <a:r>
              <a:rPr lang="en-US" dirty="0" smtClean="0"/>
              <a:t>Provide information to Safe House</a:t>
            </a:r>
          </a:p>
          <a:p>
            <a:pPr lvl="1"/>
            <a:r>
              <a:rPr lang="en-US" dirty="0" smtClean="0"/>
              <a:t>Victim support</a:t>
            </a:r>
          </a:p>
          <a:p>
            <a:pPr lvl="1"/>
            <a:r>
              <a:rPr lang="en-US" dirty="0" smtClean="0"/>
              <a:t>Victim education</a:t>
            </a:r>
          </a:p>
          <a:p>
            <a:pPr lvl="1"/>
            <a:r>
              <a:rPr lang="en-US" dirty="0" smtClean="0"/>
              <a:t>Physical assessments</a:t>
            </a:r>
          </a:p>
          <a:p>
            <a:pPr lvl="1"/>
            <a:r>
              <a:rPr lang="en-US" dirty="0" smtClean="0"/>
              <a:t>Counseling/mental health support</a:t>
            </a:r>
          </a:p>
          <a:p>
            <a:pPr lvl="1"/>
            <a:r>
              <a:rPr lang="en-US" dirty="0" smtClean="0">
                <a:solidFill>
                  <a:schemeClr val="accent4">
                    <a:lumMod val="40000"/>
                    <a:lumOff val="60000"/>
                  </a:schemeClr>
                </a:solidFill>
              </a:rPr>
              <a:t>Heighten community awareness with SB 1193 compliance poster  </a:t>
            </a:r>
          </a:p>
        </p:txBody>
      </p:sp>
      <p:sp>
        <p:nvSpPr>
          <p:cNvPr id="5" name="Content Placeholder 2"/>
          <p:cNvSpPr txBox="1">
            <a:spLocks/>
          </p:cNvSpPr>
          <p:nvPr/>
        </p:nvSpPr>
        <p:spPr>
          <a:xfrm>
            <a:off x="1141413" y="2666999"/>
            <a:ext cx="4876800" cy="37470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OUTCOMES</a:t>
            </a:r>
          </a:p>
          <a:p>
            <a:pPr lvl="1"/>
            <a:r>
              <a:rPr lang="en-US" dirty="0" smtClean="0"/>
              <a:t>Patient will be able to identify predators (pimps and Johns)</a:t>
            </a:r>
          </a:p>
          <a:p>
            <a:pPr lvl="1"/>
            <a:r>
              <a:rPr lang="en-US" dirty="0" smtClean="0"/>
              <a:t>Patient will demonstrate ability to defend themselves verbally and physically</a:t>
            </a:r>
          </a:p>
          <a:p>
            <a:pPr lvl="1"/>
            <a:r>
              <a:rPr lang="en-US" dirty="0" smtClean="0">
                <a:solidFill>
                  <a:schemeClr val="accent4">
                    <a:lumMod val="40000"/>
                    <a:lumOff val="60000"/>
                  </a:schemeClr>
                </a:solidFill>
              </a:rPr>
              <a:t>Patient will be able to identify community resources for shelter provided at a low to no cost price. </a:t>
            </a:r>
          </a:p>
          <a:p>
            <a:pPr lvl="1"/>
            <a:r>
              <a:rPr lang="en-US" dirty="0" smtClean="0">
                <a:solidFill>
                  <a:schemeClr val="accent4">
                    <a:lumMod val="40000"/>
                    <a:lumOff val="60000"/>
                  </a:schemeClr>
                </a:solidFill>
              </a:rPr>
              <a:t>Patient will be able to do return demonstration of a  job search if they are if the are 15 years and able to acquire a workers permit. </a:t>
            </a:r>
          </a:p>
          <a:p>
            <a:pPr marL="0" indent="0">
              <a:buNone/>
            </a:pPr>
            <a:endParaRPr lang="en-US" dirty="0" smtClean="0"/>
          </a:p>
        </p:txBody>
      </p:sp>
      <p:pic>
        <p:nvPicPr>
          <p:cNvPr id="6" name="Picture 5" descr="humanTraffickPoster.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2052" y="5122648"/>
            <a:ext cx="824725" cy="1283353"/>
          </a:xfrm>
          <a:prstGeom prst="rect">
            <a:avLst/>
          </a:prstGeom>
        </p:spPr>
      </p:pic>
    </p:spTree>
    <p:extLst>
      <p:ext uri="{BB962C8B-B14F-4D97-AF65-F5344CB8AC3E}">
        <p14:creationId xmlns:p14="http://schemas.microsoft.com/office/powerpoint/2010/main" val="1949099244"/>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5418</TotalTime>
  <Words>1928</Words>
  <Application>Microsoft Office PowerPoint</Application>
  <PresentationFormat>Widescreen</PresentationFormat>
  <Paragraphs>207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Mesh</vt:lpstr>
      <vt:lpstr>Preteens and Teenagers: Targets of HUMAN Trafficking</vt:lpstr>
      <vt:lpstr>Human Trafficking</vt:lpstr>
      <vt:lpstr>Vulnerability</vt:lpstr>
      <vt:lpstr>Common ways girls and women become victims of sex trafficking</vt:lpstr>
      <vt:lpstr>Vulnerable Population Model</vt:lpstr>
      <vt:lpstr>Common health problems associated with trafficking </vt:lpstr>
      <vt:lpstr>Target Profile</vt:lpstr>
      <vt:lpstr>Nursing Diagnoses</vt:lpstr>
      <vt:lpstr> Risk for injury r/t immature judgment and inability to recognize predators </vt:lpstr>
      <vt:lpstr>Clues for the health care professional to identify victims of trafficking</vt:lpstr>
      <vt:lpstr>Treatment given as nurses </vt:lpstr>
      <vt:lpstr>Community Resources</vt:lpstr>
      <vt:lpstr>Riverside county Anti-Human trafficking task force </vt:lpstr>
      <vt:lpstr>Trafficking can only exist in an atmosphere of public, professional, and academic indifference.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Preteens and Teenagers: Targets of Sex Trafficking</dc:title>
  <dc:creator>Justine Gonzalez</dc:creator>
  <cp:lastModifiedBy>Justine Gonzalez</cp:lastModifiedBy>
  <cp:revision>42</cp:revision>
  <cp:lastPrinted>2015-03-23T07:09:42Z</cp:lastPrinted>
  <dcterms:created xsi:type="dcterms:W3CDTF">2015-01-26T03:15:18Z</dcterms:created>
  <dcterms:modified xsi:type="dcterms:W3CDTF">2015-03-23T16:10:58Z</dcterms:modified>
</cp:coreProperties>
</file>