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88C523E-857D-4819-AE6C-D69F412B7D34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052-649D-4114-AF28-AB74033809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29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9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3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01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0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9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9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8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6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58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239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rnucopia.org/dha-safety-concerns/" TargetMode="External"/><Relationship Id="rId13" Type="http://schemas.openxmlformats.org/officeDocument/2006/relationships/hyperlink" Target="http://contemporarypediatrics.modernmedicine.com/contemporary-pediatrics/content/formula-fed-infants-benefit-cognitively-dha-supplements?page=full" TargetMode="External"/><Relationship Id="rId3" Type="http://schemas.openxmlformats.org/officeDocument/2006/relationships/hyperlink" Target="http://www.fda.gov/Food/FoodborneIllnessContaminants/PeopleAtRisk/ucm108079.htm#3" TargetMode="External"/><Relationship Id="rId7" Type="http://schemas.openxmlformats.org/officeDocument/2006/relationships/hyperlink" Target="http://www.hc-sc.gc.ca/fn-an/gmf-agm/appro/dhasco_arasco-eng.php" TargetMode="External"/><Relationship Id="rId12" Type="http://schemas.openxmlformats.org/officeDocument/2006/relationships/hyperlink" Target="http://webcache.googleusercontent.com/search?q=cache:tjTxJlD6TgMJ:https://www.pharmamedtechbi.com/~/media/Images/Publications/Archive/The%20Tan%20Sheet/19/40/05111003013/111003_fda_dha_warning_petn_response.pdf+&amp;cd=3&amp;hl=en&amp;ct=clnk&amp;gl=us&amp;client=firefox-a" TargetMode="External"/><Relationship Id="rId2" Type="http://schemas.openxmlformats.org/officeDocument/2006/relationships/hyperlink" Target="http://webcache.googleusercontent.com/search?q=cache:4toipgn43bUJ:www.powershow.com/view/3bad8b-NjY1Z/Infant_Formulas_What_s_for_What_and_What_s_for_Whom_powerpoint_ppt_presentation+&amp;cd=1&amp;hl=en&amp;ct=clnk&amp;gl=us&amp;client=firefox-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cpa4kids.org/Wellness-Articles/whats-in-your-babys-formula.html" TargetMode="External"/><Relationship Id="rId11" Type="http://schemas.openxmlformats.org/officeDocument/2006/relationships/hyperlink" Target="http://www.parenting.com/article/dha-a-smart-supplement" TargetMode="External"/><Relationship Id="rId5" Type="http://schemas.openxmlformats.org/officeDocument/2006/relationships/hyperlink" Target="http://www.earthsbest.com/node/330" TargetMode="External"/><Relationship Id="rId10" Type="http://schemas.openxmlformats.org/officeDocument/2006/relationships/hyperlink" Target="http://www.dailykos.com/story/2013/02/05/1184915/-DHASCO-ARASCO-Oils-Generally-Recognized-as-Safe-Infant-Formula-Additives" TargetMode="External"/><Relationship Id="rId4" Type="http://schemas.openxmlformats.org/officeDocument/2006/relationships/hyperlink" Target="http://www.hcup-us.ahrq.gov/reports/statbriefs/sb44.jsp" TargetMode="External"/><Relationship Id="rId9" Type="http://schemas.openxmlformats.org/officeDocument/2006/relationships/hyperlink" Target="http://www.fda.gov/Food/IngredientsPackagingLabeling/GRAS/NoticeInventory/ucm154126.htm" TargetMode="External"/><Relationship Id="rId14" Type="http://schemas.openxmlformats.org/officeDocument/2006/relationships/hyperlink" Target="https://www.organicconsumers.org/old_articles/Organic/ofpa199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DHA in Infant Formulas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Justine Gonzalez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Docosahexaenoic acid (DHA)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4863" y="2382252"/>
            <a:ext cx="5317958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Fatty acid found in lipid membranes of mostly the brain and eyes, other organs</a:t>
            </a:r>
          </a:p>
          <a:p>
            <a:r>
              <a:rPr lang="en-US" dirty="0" smtClean="0"/>
              <a:t>Acquired through diet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Brain development</a:t>
            </a:r>
          </a:p>
          <a:p>
            <a:pPr lvl="1"/>
            <a:r>
              <a:rPr lang="en-US" dirty="0" smtClean="0"/>
              <a:t>Eye development</a:t>
            </a:r>
          </a:p>
          <a:p>
            <a:pPr lvl="1"/>
            <a:r>
              <a:rPr lang="en-US" dirty="0" smtClean="0"/>
              <a:t>Prevention of neurological, cardiovascular, immunological, </a:t>
            </a:r>
          </a:p>
          <a:p>
            <a:pPr marL="128016" lvl="1" indent="0">
              <a:buNone/>
            </a:pPr>
            <a:r>
              <a:rPr lang="en-US" dirty="0"/>
              <a:t> </a:t>
            </a:r>
            <a:r>
              <a:rPr lang="en-US" dirty="0" smtClean="0"/>
              <a:t> and inflammatory disorders</a:t>
            </a:r>
          </a:p>
          <a:p>
            <a:r>
              <a:rPr lang="en-US" dirty="0" smtClean="0"/>
              <a:t>Deficiency</a:t>
            </a:r>
          </a:p>
          <a:p>
            <a:pPr lvl="1"/>
            <a:r>
              <a:rPr lang="en-US" dirty="0" smtClean="0"/>
              <a:t>Developmental impairments</a:t>
            </a:r>
          </a:p>
          <a:p>
            <a:pPr lvl="1"/>
            <a:r>
              <a:rPr lang="en-US" dirty="0" smtClean="0"/>
              <a:t>Behavioral disabilities</a:t>
            </a:r>
          </a:p>
          <a:p>
            <a:pPr lvl="1"/>
            <a:r>
              <a:rPr lang="en-US" dirty="0" smtClean="0"/>
              <a:t>Changes in glucose metabolism </a:t>
            </a:r>
            <a:r>
              <a:rPr lang="en-US" dirty="0" smtClean="0">
                <a:sym typeface="Wingdings" panose="05000000000000000000" pitchFamily="2" charset="2"/>
              </a:rPr>
              <a:t> obesity and diabetes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Abnormal visual function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352848"/>
            <a:ext cx="5186219" cy="388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13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"/>
          <a:stretch/>
        </p:blipFill>
        <p:spPr>
          <a:xfrm rot="16200000">
            <a:off x="6497485" y="1163482"/>
            <a:ext cx="6857999" cy="4531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636839" cy="1499616"/>
          </a:xfrm>
        </p:spPr>
        <p:txBody>
          <a:bodyPr/>
          <a:lstStyle/>
          <a:p>
            <a:r>
              <a:rPr lang="en-US" dirty="0" smtClean="0"/>
              <a:t>Single-celled organisms, </a:t>
            </a:r>
            <a:r>
              <a:rPr lang="en-US" dirty="0" err="1" smtClean="0"/>
              <a:t>martek</a:t>
            </a:r>
            <a:r>
              <a:rPr lang="en-US" dirty="0" smtClean="0"/>
              <a:t>, &amp; </a:t>
            </a:r>
            <a:r>
              <a:rPr lang="en-US" dirty="0" err="1" smtClean="0"/>
              <a:t>dha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636839" cy="4023360"/>
          </a:xfrm>
        </p:spPr>
        <p:txBody>
          <a:bodyPr/>
          <a:lstStyle/>
          <a:p>
            <a:r>
              <a:rPr lang="en-US" dirty="0" err="1" smtClean="0"/>
              <a:t>Martek</a:t>
            </a:r>
            <a:r>
              <a:rPr lang="en-US" dirty="0" smtClean="0"/>
              <a:t> Biosciences Corporation</a:t>
            </a:r>
          </a:p>
          <a:p>
            <a:r>
              <a:rPr lang="en-US" dirty="0" smtClean="0"/>
              <a:t>Algae &amp; soil fungus</a:t>
            </a:r>
          </a:p>
          <a:p>
            <a:pPr lvl="1"/>
            <a:r>
              <a:rPr lang="en-US" dirty="0" smtClean="0"/>
              <a:t>DHASCO</a:t>
            </a:r>
          </a:p>
          <a:p>
            <a:pPr lvl="1"/>
            <a:r>
              <a:rPr lang="en-US" dirty="0" smtClean="0"/>
              <a:t>ARASCO</a:t>
            </a:r>
          </a:p>
          <a:p>
            <a:r>
              <a:rPr lang="en-US" dirty="0" smtClean="0"/>
              <a:t>Masked in infant formula</a:t>
            </a:r>
          </a:p>
          <a:p>
            <a:pPr lvl="1"/>
            <a:r>
              <a:rPr lang="en-US" dirty="0" err="1" smtClean="0"/>
              <a:t>Mortierella</a:t>
            </a:r>
            <a:r>
              <a:rPr lang="en-US" dirty="0" smtClean="0"/>
              <a:t> alpine oil *(a source of arachidonic acid (ARA)</a:t>
            </a:r>
          </a:p>
          <a:p>
            <a:pPr lvl="1"/>
            <a:r>
              <a:rPr lang="en-US" dirty="0" err="1" smtClean="0"/>
              <a:t>Crypthecodinium</a:t>
            </a:r>
            <a:r>
              <a:rPr lang="en-US" dirty="0" smtClean="0"/>
              <a:t> </a:t>
            </a:r>
            <a:r>
              <a:rPr lang="en-US" dirty="0" err="1" smtClean="0"/>
              <a:t>cohnii</a:t>
            </a:r>
            <a:r>
              <a:rPr lang="en-US" dirty="0" smtClean="0"/>
              <a:t> oil **(a source of docosahexaenoic acid (DHA)</a:t>
            </a:r>
          </a:p>
        </p:txBody>
      </p:sp>
    </p:spTree>
    <p:extLst>
      <p:ext uri="{BB962C8B-B14F-4D97-AF65-F5344CB8AC3E}">
        <p14:creationId xmlns:p14="http://schemas.microsoft.com/office/powerpoint/2010/main" val="731008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5056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179" y="5056093"/>
            <a:ext cx="9720072" cy="1499616"/>
          </a:xfrm>
        </p:spPr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3" y="444251"/>
            <a:ext cx="1662084" cy="18918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3" t="1782" r="15325" b="3431"/>
          <a:stretch/>
        </p:blipFill>
        <p:spPr>
          <a:xfrm>
            <a:off x="2328423" y="434397"/>
            <a:ext cx="1490786" cy="1898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r="5646"/>
          <a:stretch/>
        </p:blipFill>
        <p:spPr>
          <a:xfrm>
            <a:off x="3907697" y="434397"/>
            <a:ext cx="1670348" cy="1898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33" y="444251"/>
            <a:ext cx="1665181" cy="1920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12" y="444251"/>
            <a:ext cx="1739000" cy="1937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20892" r="5763" b="4830"/>
          <a:stretch/>
        </p:blipFill>
        <p:spPr>
          <a:xfrm>
            <a:off x="9247636" y="444251"/>
            <a:ext cx="2338488" cy="1937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33"/>
          <a:stretch/>
        </p:blipFill>
        <p:spPr>
          <a:xfrm>
            <a:off x="878179" y="2429981"/>
            <a:ext cx="1652106" cy="1948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2509" y="2433549"/>
            <a:ext cx="1888718" cy="1944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4" t="3942" r="8604" b="2583"/>
          <a:stretch/>
        </p:blipFill>
        <p:spPr>
          <a:xfrm>
            <a:off x="4568155" y="2426015"/>
            <a:ext cx="1688264" cy="1952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1" t="13337" r="16317" b="13337"/>
          <a:stretch/>
        </p:blipFill>
        <p:spPr>
          <a:xfrm>
            <a:off x="6361117" y="2433549"/>
            <a:ext cx="1781117" cy="1944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r="15594"/>
          <a:stretch/>
        </p:blipFill>
        <p:spPr>
          <a:xfrm>
            <a:off x="8214458" y="2433549"/>
            <a:ext cx="1319352" cy="1944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r="9780"/>
          <a:stretch/>
        </p:blipFill>
        <p:spPr>
          <a:xfrm>
            <a:off x="9601199" y="2433549"/>
            <a:ext cx="1636295" cy="196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6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1808018"/>
            <a:ext cx="4925291" cy="4501342"/>
          </a:xfrm>
        </p:spPr>
        <p:txBody>
          <a:bodyPr>
            <a:normAutofit/>
          </a:bodyPr>
          <a:lstStyle/>
          <a:p>
            <a:r>
              <a:rPr lang="en-US" dirty="0" smtClean="0"/>
              <a:t>Formula-fed infants experience pain and discomfort</a:t>
            </a:r>
          </a:p>
          <a:p>
            <a:pPr lvl="1"/>
            <a:r>
              <a:rPr lang="en-US" dirty="0" smtClean="0"/>
              <a:t>Gas and bloating</a:t>
            </a:r>
          </a:p>
          <a:p>
            <a:pPr lvl="1"/>
            <a:r>
              <a:rPr lang="en-US" dirty="0" smtClean="0"/>
              <a:t>Flatulence</a:t>
            </a:r>
          </a:p>
          <a:p>
            <a:pPr lvl="1"/>
            <a:r>
              <a:rPr lang="en-US" dirty="0" smtClean="0"/>
              <a:t>Reflux</a:t>
            </a:r>
          </a:p>
          <a:p>
            <a:pPr lvl="1"/>
            <a:r>
              <a:rPr lang="en-US" dirty="0" smtClean="0"/>
              <a:t>Vomiting</a:t>
            </a:r>
          </a:p>
          <a:p>
            <a:pPr lvl="1"/>
            <a:r>
              <a:rPr lang="en-US" dirty="0" smtClean="0"/>
              <a:t>Diarrhea</a:t>
            </a:r>
          </a:p>
          <a:p>
            <a:pPr lvl="1"/>
            <a:r>
              <a:rPr lang="en-US" dirty="0" smtClean="0"/>
              <a:t>Other gastrointestinal disturbances</a:t>
            </a:r>
          </a:p>
          <a:p>
            <a:r>
              <a:rPr lang="en-US" dirty="0" smtClean="0"/>
              <a:t>Hospitalizations</a:t>
            </a:r>
          </a:p>
          <a:p>
            <a:pPr lvl="1"/>
            <a:r>
              <a:rPr lang="en-US" dirty="0" smtClean="0"/>
              <a:t>Unnecessary medications</a:t>
            </a:r>
          </a:p>
          <a:p>
            <a:pPr lvl="1"/>
            <a:r>
              <a:rPr lang="en-US" dirty="0" smtClean="0"/>
              <a:t>Costs of care</a:t>
            </a:r>
          </a:p>
          <a:p>
            <a:r>
              <a:rPr lang="en-US" dirty="0" smtClean="0"/>
              <a:t>Stress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2" y="1901536"/>
            <a:ext cx="60293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81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Infant Formula Act of 1980</a:t>
            </a:r>
          </a:p>
          <a:p>
            <a:pPr lvl="1"/>
            <a:r>
              <a:rPr lang="en-US" dirty="0" smtClean="0"/>
              <a:t>Authorized FDA to adjust nutritional standards of infant foods to conform with science</a:t>
            </a:r>
          </a:p>
          <a:p>
            <a:pPr lvl="1"/>
            <a:r>
              <a:rPr lang="en-US" dirty="0" smtClean="0"/>
              <a:t>Manufacturers must test products &amp; report to FDA</a:t>
            </a:r>
          </a:p>
          <a:p>
            <a:pPr lvl="1"/>
            <a:r>
              <a:rPr lang="en-US" dirty="0" smtClean="0"/>
              <a:t>Composition of formulas must be verified before introduced to consumer</a:t>
            </a:r>
          </a:p>
          <a:p>
            <a:r>
              <a:rPr lang="en-US" dirty="0" smtClean="0"/>
              <a:t>Generally recognized as safe</a:t>
            </a:r>
          </a:p>
          <a:p>
            <a:pPr lvl="1"/>
            <a:r>
              <a:rPr lang="en-US" dirty="0" smtClean="0"/>
              <a:t>Under the Federal Food, Drug, and Cosmetic Act</a:t>
            </a:r>
          </a:p>
          <a:p>
            <a:pPr lvl="2"/>
            <a:r>
              <a:rPr lang="en-US" dirty="0"/>
              <a:t>In use before 1958</a:t>
            </a:r>
          </a:p>
          <a:p>
            <a:pPr lvl="2"/>
            <a:r>
              <a:rPr lang="en-US" dirty="0" smtClean="0"/>
              <a:t>Scientific procedures/evidence</a:t>
            </a:r>
          </a:p>
          <a:p>
            <a:pPr lvl="2"/>
            <a:r>
              <a:rPr lang="en-US" dirty="0" smtClean="0"/>
              <a:t>Reasonably safe by qualified experts for its intended use</a:t>
            </a:r>
          </a:p>
          <a:p>
            <a:pPr lvl="1"/>
            <a:r>
              <a:rPr lang="en-US" dirty="0" smtClean="0"/>
              <a:t>Food additives like DHASCO &amp; ARASCO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494" y="411480"/>
            <a:ext cx="2690553" cy="20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43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Bioethical violations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333707"/>
              </p:ext>
            </p:extLst>
          </p:nvPr>
        </p:nvGraphicFramePr>
        <p:xfrm>
          <a:off x="1024128" y="2084830"/>
          <a:ext cx="9720072" cy="429163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30018"/>
                <a:gridCol w="2430018"/>
                <a:gridCol w="2430018"/>
                <a:gridCol w="2430018"/>
              </a:tblGrid>
              <a:tr h="10912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Beneficense</a:t>
                      </a:r>
                      <a:r>
                        <a:rPr lang="en-US" sz="2400" dirty="0" smtClean="0"/>
                        <a:t> &amp; non-maleficence 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Justice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Autonomy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Veracity</a:t>
                      </a:r>
                      <a:endParaRPr lang="en-US" sz="2400" dirty="0"/>
                    </a:p>
                  </a:txBody>
                  <a:tcPr anchor="b"/>
                </a:tc>
              </a:tr>
              <a:tr h="6322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Obligation to do good &amp; to do no harm</a:t>
                      </a:r>
                      <a:endParaRPr lang="en-US" sz="2400" i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Fairness</a:t>
                      </a:r>
                      <a:endParaRPr lang="en-US" sz="2400" i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Ability to freely determine one’s own actions</a:t>
                      </a:r>
                      <a:endParaRPr lang="en-US" sz="2400" i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Obligation to tell the truth and not deceive others</a:t>
                      </a:r>
                      <a:endParaRPr lang="en-US" sz="2400" i="1" dirty="0"/>
                    </a:p>
                  </a:txBody>
                  <a:tcPr anchor="b"/>
                </a:tc>
              </a:tr>
              <a:tr h="6322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Deceive consumers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Martek</a:t>
                      </a:r>
                      <a:r>
                        <a:rPr lang="en-US" sz="2400" dirty="0" smtClean="0"/>
                        <a:t> monopolized the market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Mothers have no other choices easily available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Manufacturing practices</a:t>
                      </a:r>
                      <a:endParaRPr lang="en-US" sz="2400" dirty="0"/>
                    </a:p>
                  </a:txBody>
                  <a:tcPr anchor="b"/>
                </a:tc>
              </a:tr>
              <a:tr h="6322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Harming babies</a:t>
                      </a:r>
                      <a:endParaRPr lang="en-US" sz="2400" b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Unfair to consumers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Marketing</a:t>
                      </a:r>
                      <a:endParaRPr lang="en-US" sz="2400" dirty="0"/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943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4181717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Position of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4181717" cy="4023360"/>
          </a:xfrm>
        </p:spPr>
        <p:txBody>
          <a:bodyPr/>
          <a:lstStyle/>
          <a:p>
            <a:r>
              <a:rPr lang="en-US" dirty="0" smtClean="0"/>
              <a:t>Support of DHA and ARA</a:t>
            </a:r>
          </a:p>
          <a:p>
            <a:pPr lvl="1"/>
            <a:r>
              <a:rPr lang="en-US" dirty="0" smtClean="0"/>
              <a:t>No mention of DHASCO or ARASCO</a:t>
            </a:r>
          </a:p>
          <a:p>
            <a:r>
              <a:rPr lang="en-US" dirty="0" smtClean="0"/>
              <a:t>No official stance of </a:t>
            </a:r>
            <a:r>
              <a:rPr lang="en-US" dirty="0" smtClean="0"/>
              <a:t>nursing community</a:t>
            </a:r>
          </a:p>
          <a:p>
            <a:r>
              <a:rPr lang="en-US" dirty="0" smtClean="0"/>
              <a:t>Breast is best!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85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/>
              <a:t>Camp, K. (2014). Infant formulas: What's for what and what's for whom? Walter Reed Army Medical Center Pediatric Nutritionist. </a:t>
            </a:r>
            <a:r>
              <a:rPr lang="en-US" dirty="0" err="1"/>
              <a:t>Powerpoint</a:t>
            </a:r>
            <a:r>
              <a:rPr lang="en-US" dirty="0"/>
              <a:t> Presentation retrieved December 2, 2014 from </a:t>
            </a:r>
            <a:r>
              <a:rPr lang="en-US" u="sng" dirty="0">
                <a:hlinkClick r:id="rId2"/>
              </a:rPr>
              <a:t>http://webcache.googleusercontent.com/search?q=cache:4toipgn43bUJ:www.powershow.com/view/3bad8b-NjY1Z/Infant_Formulas_What_s_for_What_and_What_s_for_Whom_powerpoint_ppt_presentation+&amp;cd=1&amp;hl=en&amp;ct=clnk&amp;gl=us&amp;client=firefox-a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err="1"/>
              <a:t>Guesnet</a:t>
            </a:r>
            <a:r>
              <a:rPr lang="en-US" dirty="0"/>
              <a:t>, P. &amp; </a:t>
            </a:r>
            <a:r>
              <a:rPr lang="en-US" dirty="0" err="1"/>
              <a:t>Alessandri</a:t>
            </a:r>
            <a:r>
              <a:rPr lang="en-US" dirty="0"/>
              <a:t>, J. M., (2011). Docosahexaenoic acid (DHA) and the developing central nervous system (CNS) - Implications for dietary recommendations. </a:t>
            </a:r>
            <a:r>
              <a:rPr lang="en-US" i="1" dirty="0" err="1"/>
              <a:t>Biochimie</a:t>
            </a:r>
            <a:r>
              <a:rPr lang="en-US" i="1" dirty="0"/>
              <a:t>, 93</a:t>
            </a:r>
            <a:r>
              <a:rPr lang="en-US" dirty="0"/>
              <a:t>, pp. 7-12. </a:t>
            </a:r>
            <a:r>
              <a:rPr lang="en-US" dirty="0" err="1"/>
              <a:t>doi</a:t>
            </a:r>
            <a:r>
              <a:rPr lang="en-US" dirty="0"/>
              <a:t>: 10.1016/j.biochi.2010.05.005</a:t>
            </a:r>
          </a:p>
          <a:p>
            <a:r>
              <a:rPr lang="en-US" dirty="0"/>
              <a:t> FDA. Retrieved Nov 30, 2014 from </a:t>
            </a:r>
            <a:r>
              <a:rPr lang="en-US" u="sng" dirty="0">
                <a:hlinkClick r:id="rId3"/>
              </a:rPr>
              <a:t>http://www.fda.gov/Food/FoodborneIllnessContaminants/PeopleAtRisk/ucm108079.htm#3</a:t>
            </a:r>
            <a:endParaRPr lang="en-US" dirty="0"/>
          </a:p>
          <a:p>
            <a:r>
              <a:rPr lang="en-US" dirty="0"/>
              <a:t> Zhao &amp; </a:t>
            </a:r>
            <a:r>
              <a:rPr lang="en-US" dirty="0" err="1"/>
              <a:t>Encinosa</a:t>
            </a:r>
            <a:r>
              <a:rPr lang="en-US" dirty="0"/>
              <a:t> (2008). Statistical brief #44: Gastroesophageal reflux disease (GERD) hospitalizations in 1998 and 2005. Healthcare Cost and Utilization Project. Retrieved Dec 9, 2014 from </a:t>
            </a:r>
            <a:r>
              <a:rPr lang="en-US" u="sng" dirty="0">
                <a:hlinkClick r:id="rId4"/>
              </a:rPr>
              <a:t>http://www.hcup-us.ahrq.gov/reports/statbriefs/sb44.jsp</a:t>
            </a:r>
            <a:endParaRPr lang="en-US" dirty="0"/>
          </a:p>
          <a:p>
            <a:r>
              <a:rPr lang="en-US" dirty="0"/>
              <a:t> Abramson, A. (n. d.). The Benefits of DHA &amp; ARA. Infant Articles. </a:t>
            </a:r>
            <a:r>
              <a:rPr lang="en-US" dirty="0" err="1"/>
              <a:t>Retreived</a:t>
            </a:r>
            <a:r>
              <a:rPr lang="en-US" dirty="0"/>
              <a:t> December 2, 2014 from </a:t>
            </a:r>
            <a:r>
              <a:rPr lang="en-US" u="sng" dirty="0">
                <a:hlinkClick r:id="rId5"/>
              </a:rPr>
              <a:t>http://www.earthsbest.com/node/330</a:t>
            </a:r>
            <a:endParaRPr lang="en-US" dirty="0"/>
          </a:p>
          <a:p>
            <a:r>
              <a:rPr lang="en-US" dirty="0"/>
              <a:t> Ohm, J. (2012). What's in your baby's formula? </a:t>
            </a:r>
            <a:r>
              <a:rPr lang="en-US" i="1" dirty="0"/>
              <a:t>The Outer Womb, 34. </a:t>
            </a:r>
            <a:r>
              <a:rPr lang="en-US" dirty="0"/>
              <a:t>Retrieved December 2, 2014 from </a:t>
            </a:r>
            <a:r>
              <a:rPr lang="en-US" u="sng" dirty="0">
                <a:hlinkClick r:id="rId6"/>
              </a:rPr>
              <a:t>http://icpa4kids.org/Wellness-Articles/whats-in-your-babys-formula.html</a:t>
            </a:r>
            <a:endParaRPr lang="en-US" dirty="0"/>
          </a:p>
          <a:p>
            <a:r>
              <a:rPr lang="en-US" dirty="0"/>
              <a:t> Jennings, J. (2003). Novel Food Information: DHASCO and ARASCO as sources of docosahexaenoic acid and arachidonic acid in infant formulas. Retrieved December 10, 2014 from </a:t>
            </a:r>
            <a:r>
              <a:rPr lang="en-US" u="sng" dirty="0">
                <a:hlinkClick r:id="rId7"/>
              </a:rPr>
              <a:t>http://www.hc-sc.gc.ca/fn-an/gmf-agm/appro/dhasco_arasco-eng.php</a:t>
            </a:r>
            <a:endParaRPr lang="en-US" dirty="0"/>
          </a:p>
          <a:p>
            <a:r>
              <a:rPr lang="en-US" dirty="0"/>
              <a:t> The Cornucopia Institute, (2008). DHA safety and concerns. Retrieved December 2, 2014: </a:t>
            </a:r>
            <a:r>
              <a:rPr lang="en-US" u="sng" dirty="0">
                <a:hlinkClick r:id="rId8"/>
              </a:rPr>
              <a:t>http://www.cornucopia.org/dha-safety-concerns/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err="1"/>
              <a:t>Linsert</a:t>
            </a:r>
            <a:r>
              <a:rPr lang="en-US" dirty="0"/>
              <a:t>, H. (2001). Agency response letter GRAS notice no. GRN 000041. Retrieved November 22, 2014 from </a:t>
            </a:r>
            <a:r>
              <a:rPr lang="en-US" u="sng" dirty="0">
                <a:hlinkClick r:id="rId9"/>
              </a:rPr>
              <a:t>http://www.fda.gov/Food/IngredientsPackagingLabeling/GRAS/NoticeInventory/ucm154126.htm</a:t>
            </a:r>
            <a:endParaRPr lang="en-US" dirty="0"/>
          </a:p>
          <a:p>
            <a:r>
              <a:rPr lang="en-US" dirty="0"/>
              <a:t> Vogel, L. (2013). DHASCO/ARASCO oils: Generally recognized as safe infant formula additives. </a:t>
            </a:r>
            <a:r>
              <a:rPr lang="en-US" dirty="0" err="1"/>
              <a:t>Retreived</a:t>
            </a:r>
            <a:r>
              <a:rPr lang="en-US" dirty="0"/>
              <a:t> Dec 3, 2014 from </a:t>
            </a:r>
            <a:r>
              <a:rPr lang="en-US" u="sng" dirty="0">
                <a:hlinkClick r:id="rId10"/>
              </a:rPr>
              <a:t>http://www.dailykos.com/story/2013/02/05/1184915/-DHASCO-ARASCO-Oils-Generally-Recognized-as-Safe-Infant-Formula-Additives#</a:t>
            </a:r>
            <a:endParaRPr lang="en-US" dirty="0"/>
          </a:p>
          <a:p>
            <a:r>
              <a:rPr lang="en-US" dirty="0" err="1"/>
              <a:t>Rabbitt</a:t>
            </a:r>
            <a:r>
              <a:rPr lang="en-US" dirty="0"/>
              <a:t>, M. (2014). DHA &amp; kids: A smart supplement. Retrieved December 8, 2014 from </a:t>
            </a:r>
            <a:r>
              <a:rPr lang="en-US" u="sng" dirty="0">
                <a:hlinkClick r:id="rId11"/>
              </a:rPr>
              <a:t>http://www.parenting.com/article/dha-a-smart-supplement</a:t>
            </a:r>
            <a:endParaRPr lang="en-US" dirty="0"/>
          </a:p>
          <a:p>
            <a:r>
              <a:rPr lang="en-US" dirty="0"/>
              <a:t>Kraemer, D.W. (2011). Response to Cornucopia Institute’s Petition for FDA regulations of </a:t>
            </a:r>
            <a:r>
              <a:rPr lang="en-US" dirty="0" err="1"/>
              <a:t>Martek</a:t>
            </a:r>
            <a:r>
              <a:rPr lang="en-US" dirty="0"/>
              <a:t>-containing Infant Formulas. Retrieved December 10, 2014 from </a:t>
            </a:r>
            <a:r>
              <a:rPr lang="en-US" u="sng" dirty="0">
                <a:hlinkClick r:id="rId12"/>
              </a:rPr>
              <a:t>http://webcache.googleusercontent.com/search?q=cache:tjTxJlD6TgMJ:https://www.pharmamedtechbi.com/~/media/Images/Publications/Archive/The%2520Tan%2520Sheet/19/40/05111003013/111003_fda_dha_warning_petn_response.pdf+&amp;cd=3&amp;hl=en&amp;ct=clnk&amp;gl=us&amp;client=firefox-a</a:t>
            </a:r>
            <a:r>
              <a:rPr lang="en-US" dirty="0"/>
              <a:t> </a:t>
            </a:r>
          </a:p>
          <a:p>
            <a:r>
              <a:rPr lang="en-US" dirty="0"/>
              <a:t>Contemporary Pediatrics Staff (2011). Formula-fed infant benefit cognitively from DHA supplements. Contemporary Pediatrics, digital edition. Retrieved December 8, 2014 from </a:t>
            </a:r>
            <a:r>
              <a:rPr lang="en-US" u="sng" dirty="0">
                <a:hlinkClick r:id="rId13"/>
              </a:rPr>
              <a:t>http://contemporarypediatrics.modernmedicine.com/contemporary-pediatrics/content/formula-fed-infants-benefit-cognitively-dha-supplements?page=full</a:t>
            </a:r>
            <a:r>
              <a:rPr lang="en-US" dirty="0"/>
              <a:t> </a:t>
            </a:r>
          </a:p>
          <a:p>
            <a:r>
              <a:rPr lang="en-US" dirty="0"/>
              <a:t>Organic Consumers Association, (1990). Federal organic foods production act of 1990. Retrieved December 11, 2014 from </a:t>
            </a:r>
            <a:r>
              <a:rPr lang="en-US" u="sng" dirty="0">
                <a:hlinkClick r:id="rId14"/>
              </a:rPr>
              <a:t>https://www.organicconsumers.org/old_articles/Organic/ofpa1990.html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4699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1807</TotalTime>
  <Words>327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Tw Cen MT</vt:lpstr>
      <vt:lpstr>Tw Cen MT Condensed</vt:lpstr>
      <vt:lpstr>Wingdings</vt:lpstr>
      <vt:lpstr>Wingdings 3</vt:lpstr>
      <vt:lpstr>Integral</vt:lpstr>
      <vt:lpstr>DHA in Infant Formulas</vt:lpstr>
      <vt:lpstr>Docosahexaenoic acid (DHA)</vt:lpstr>
      <vt:lpstr>Single-celled organisms, martek, &amp; dha</vt:lpstr>
      <vt:lpstr>Why is this important?</vt:lpstr>
      <vt:lpstr>Health issues</vt:lpstr>
      <vt:lpstr>Regulation</vt:lpstr>
      <vt:lpstr>Bioethical violations</vt:lpstr>
      <vt:lpstr>Position of healthcare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DHA in Infant Formulas</dc:title>
  <dc:creator>Justine Gonzalez</dc:creator>
  <cp:lastModifiedBy>Justine Gonzalez</cp:lastModifiedBy>
  <cp:revision>21</cp:revision>
  <dcterms:created xsi:type="dcterms:W3CDTF">2014-12-07T21:47:04Z</dcterms:created>
  <dcterms:modified xsi:type="dcterms:W3CDTF">2014-12-11T17:07:20Z</dcterms:modified>
</cp:coreProperties>
</file>