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57" r:id="rId4"/>
    <p:sldId id="258" r:id="rId5"/>
    <p:sldId id="277" r:id="rId6"/>
    <p:sldId id="265" r:id="rId7"/>
    <p:sldId id="266" r:id="rId8"/>
    <p:sldId id="279" r:id="rId9"/>
    <p:sldId id="267" r:id="rId10"/>
    <p:sldId id="268" r:id="rId11"/>
    <p:sldId id="269" r:id="rId12"/>
    <p:sldId id="264" r:id="rId13"/>
    <p:sldId id="260" r:id="rId14"/>
    <p:sldId id="261" r:id="rId15"/>
    <p:sldId id="262" r:id="rId16"/>
    <p:sldId id="263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078"/>
    <a:srgbClr val="C5159F"/>
    <a:srgbClr val="577583"/>
    <a:srgbClr val="F3E91D"/>
    <a:srgbClr val="159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51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6390D-477D-4BB9-9EC0-49790D388D5B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B83E-B05D-4CBA-A4D3-BE33430B1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Acetylcholine is released from </a:t>
            </a:r>
          </a:p>
          <a:p>
            <a:r>
              <a:rPr lang="en-US" dirty="0" smtClean="0"/>
              <a:t>	- all presynaptic </a:t>
            </a:r>
          </a:p>
          <a:p>
            <a:r>
              <a:rPr lang="en-US" dirty="0" smtClean="0"/>
              <a:t>	- all postganglionic parasympathetic neurons</a:t>
            </a:r>
          </a:p>
          <a:p>
            <a:r>
              <a:rPr lang="en-US" dirty="0" smtClean="0"/>
              <a:t>NE</a:t>
            </a:r>
          </a:p>
          <a:p>
            <a:r>
              <a:rPr lang="en-US" dirty="0" smtClean="0"/>
              <a:t>	-</a:t>
            </a:r>
            <a:r>
              <a:rPr lang="en-US" baseline="0" dirty="0" smtClean="0"/>
              <a:t> most postganglionic sympathetic neurons</a:t>
            </a:r>
          </a:p>
          <a:p>
            <a:r>
              <a:rPr lang="en-US" baseline="0" dirty="0" smtClean="0"/>
              <a:t>	- exceptions: sweat glands (ACh) &amp; renal arteries (dopamine)</a:t>
            </a:r>
          </a:p>
          <a:p>
            <a:r>
              <a:rPr lang="en-US" baseline="0" dirty="0" smtClean="0"/>
              <a:t>EPI</a:t>
            </a:r>
          </a:p>
          <a:p>
            <a:r>
              <a:rPr lang="en-US" baseline="0" dirty="0" smtClean="0"/>
              <a:t>	- adrenal medulla upon sympathetic impulse</a:t>
            </a:r>
          </a:p>
          <a:p>
            <a:endParaRPr lang="en-US" baseline="0" dirty="0" smtClean="0"/>
          </a:p>
          <a:p>
            <a:r>
              <a:rPr lang="en-US" u="sng" dirty="0" err="1" smtClean="0"/>
              <a:t>Sympathomimetics</a:t>
            </a:r>
            <a:endParaRPr lang="en-US" u="none" dirty="0" smtClean="0"/>
          </a:p>
          <a:p>
            <a:r>
              <a:rPr lang="en-US" dirty="0" smtClean="0"/>
              <a:t>	Drugs that partially or completely mimic the actions or norepinephrine (NE) and epinephrine (</a:t>
            </a:r>
            <a:r>
              <a:rPr lang="en-US" dirty="0" err="1" smtClean="0"/>
              <a:t>Epi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	Act either  - </a:t>
            </a:r>
            <a:r>
              <a:rPr lang="en-US" dirty="0" smtClean="0">
                <a:solidFill>
                  <a:srgbClr val="FF0000"/>
                </a:solidFill>
              </a:rPr>
              <a:t>directly</a:t>
            </a:r>
            <a:r>
              <a:rPr lang="en-US" dirty="0" smtClean="0"/>
              <a:t> on α- and/or β-adrenergic receptors or </a:t>
            </a:r>
            <a:r>
              <a:rPr lang="en-US" dirty="0" smtClean="0">
                <a:solidFill>
                  <a:srgbClr val="FF0000"/>
                </a:solidFill>
              </a:rPr>
              <a:t>indirectly</a:t>
            </a:r>
            <a:r>
              <a:rPr lang="en-US" dirty="0" smtClean="0"/>
              <a:t> on presynaptic 	terminals, 	usually by causing the release of NE.</a:t>
            </a:r>
          </a:p>
          <a:p>
            <a:r>
              <a:rPr lang="en-US" u="none" dirty="0" smtClean="0"/>
              <a:t>	</a:t>
            </a:r>
          </a:p>
          <a:p>
            <a:r>
              <a:rPr lang="en-US" u="none" dirty="0" smtClean="0"/>
              <a:t>	increase plasma glucose, </a:t>
            </a:r>
            <a:r>
              <a:rPr lang="en-US" u="none" dirty="0" err="1" smtClean="0"/>
              <a:t>inc</a:t>
            </a:r>
            <a:r>
              <a:rPr lang="en-US" u="none" dirty="0" smtClean="0"/>
              <a:t> HR, </a:t>
            </a:r>
            <a:r>
              <a:rPr lang="en-US" u="none" dirty="0" err="1" smtClean="0"/>
              <a:t>inc</a:t>
            </a:r>
            <a:r>
              <a:rPr lang="en-US" u="none" dirty="0" smtClean="0"/>
              <a:t> BP, </a:t>
            </a:r>
            <a:r>
              <a:rPr lang="en-US" u="none" dirty="0" err="1" smtClean="0"/>
              <a:t>inc</a:t>
            </a:r>
            <a:r>
              <a:rPr lang="en-US" u="none" dirty="0" smtClean="0"/>
              <a:t> metabolic function, </a:t>
            </a:r>
            <a:r>
              <a:rPr lang="en-US" u="none" dirty="0" err="1" smtClean="0"/>
              <a:t>dec</a:t>
            </a:r>
            <a:r>
              <a:rPr lang="en-US" u="none" dirty="0" smtClean="0"/>
              <a:t> GI/GU function</a:t>
            </a:r>
          </a:p>
          <a:p>
            <a:endParaRPr lang="en-US" u="none" dirty="0" smtClean="0"/>
          </a:p>
          <a:p>
            <a:r>
              <a:rPr lang="en-US" u="sng" dirty="0" err="1" smtClean="0"/>
              <a:t>Sympatholytics</a:t>
            </a:r>
            <a:endParaRPr lang="en-US" u="sng" dirty="0" smtClean="0"/>
          </a:p>
          <a:p>
            <a:r>
              <a:rPr lang="en-US" u="none" dirty="0" smtClean="0"/>
              <a:t>	inhibition</a:t>
            </a:r>
            <a:r>
              <a:rPr lang="en-US" u="none" baseline="0" dirty="0" smtClean="0"/>
              <a:t> or blocking of the receptors, so we don’t get the affects of the </a:t>
            </a:r>
            <a:r>
              <a:rPr lang="en-US" u="none" baseline="0" dirty="0" err="1" smtClean="0"/>
              <a:t>nxm</a:t>
            </a:r>
            <a:r>
              <a:rPr lang="en-US" u="none" baseline="0" dirty="0" smtClean="0"/>
              <a:t> binding</a:t>
            </a:r>
          </a:p>
          <a:p>
            <a:r>
              <a:rPr lang="en-US" u="none" baseline="0" dirty="0" smtClean="0"/>
              <a:t>	</a:t>
            </a:r>
            <a:r>
              <a:rPr lang="en-US" u="none" baseline="0" dirty="0" err="1" smtClean="0"/>
              <a:t>dec</a:t>
            </a:r>
            <a:r>
              <a:rPr lang="en-US" u="none" baseline="0" dirty="0" smtClean="0"/>
              <a:t> CO, </a:t>
            </a:r>
            <a:r>
              <a:rPr lang="en-US" u="none" baseline="0" dirty="0" err="1" smtClean="0"/>
              <a:t>dec</a:t>
            </a:r>
            <a:r>
              <a:rPr lang="en-US" u="none" baseline="0" dirty="0" smtClean="0"/>
              <a:t> renin release, inhibition of glycogenolysis and </a:t>
            </a:r>
            <a:r>
              <a:rPr lang="en-US" u="none" baseline="0" dirty="0" err="1" smtClean="0"/>
              <a:t>glu</a:t>
            </a:r>
            <a:r>
              <a:rPr lang="en-US" u="none" baseline="0" dirty="0" smtClean="0"/>
              <a:t> release in response to hypoglycemia</a:t>
            </a:r>
          </a:p>
          <a:p>
            <a:r>
              <a:rPr lang="en-US" u="none" baseline="0" dirty="0" smtClean="0"/>
              <a:t>	in bronchial airway </a:t>
            </a:r>
            <a:r>
              <a:rPr lang="en-US" u="none" baseline="0" dirty="0" err="1" smtClean="0"/>
              <a:t>resitance</a:t>
            </a:r>
            <a:endParaRPr lang="en-US" u="none" baseline="0" dirty="0" smtClean="0"/>
          </a:p>
          <a:p>
            <a:r>
              <a:rPr lang="en-US" u="none" baseline="0" dirty="0" smtClean="0"/>
              <a:t>	beta blockers: HTN, angina, migraine, CHF</a:t>
            </a:r>
            <a:endParaRPr lang="en-US" u="none" dirty="0" smtClean="0"/>
          </a:p>
          <a:p>
            <a:endParaRPr lang="en-US" u="sng" dirty="0" smtClean="0">
              <a:effectLst/>
            </a:endParaRPr>
          </a:p>
          <a:p>
            <a:r>
              <a:rPr lang="en-US" u="sng" baseline="0" dirty="0" err="1" smtClean="0">
                <a:effectLst/>
              </a:rPr>
              <a:t>Parasympathomimetics</a:t>
            </a:r>
            <a:endParaRPr lang="en-US" u="sng" baseline="0" dirty="0" smtClean="0">
              <a:effectLst/>
            </a:endParaRPr>
          </a:p>
          <a:p>
            <a:r>
              <a:rPr lang="en-US" u="none" baseline="0" dirty="0" smtClean="0">
                <a:effectLst/>
              </a:rPr>
              <a:t>	DIRECT = mimic ACh </a:t>
            </a:r>
          </a:p>
          <a:p>
            <a:r>
              <a:rPr lang="en-US" u="none" baseline="0" dirty="0" smtClean="0">
                <a:effectLst/>
              </a:rPr>
              <a:t>	INDIRECT = inhibits Ach-esterase </a:t>
            </a:r>
          </a:p>
          <a:p>
            <a:r>
              <a:rPr lang="en-US" u="none" baseline="0" dirty="0" smtClean="0">
                <a:effectLst/>
              </a:rPr>
              <a:t>	</a:t>
            </a:r>
            <a:r>
              <a:rPr lang="en-US" u="none" dirty="0" smtClean="0">
                <a:effectLst/>
              </a:rPr>
              <a:t>lowering heart rate, contraction of </a:t>
            </a:r>
            <a:r>
              <a:rPr lang="en-US" u="none" dirty="0" err="1" smtClean="0">
                <a:effectLst/>
              </a:rPr>
              <a:t>ciliary</a:t>
            </a:r>
            <a:r>
              <a:rPr lang="en-US" u="none" dirty="0" smtClean="0">
                <a:effectLst/>
              </a:rPr>
              <a:t> muscle in eye, </a:t>
            </a:r>
            <a:r>
              <a:rPr lang="en-US" u="none" dirty="0" err="1" smtClean="0">
                <a:effectLst/>
              </a:rPr>
              <a:t>inc</a:t>
            </a:r>
            <a:r>
              <a:rPr lang="en-US" u="none" dirty="0" smtClean="0">
                <a:effectLst/>
              </a:rPr>
              <a:t> secretions, </a:t>
            </a:r>
            <a:r>
              <a:rPr lang="en-US" u="none" dirty="0" err="1" smtClean="0">
                <a:effectLst/>
              </a:rPr>
              <a:t>inc</a:t>
            </a:r>
            <a:r>
              <a:rPr lang="en-US" u="none" dirty="0" smtClean="0">
                <a:effectLst/>
              </a:rPr>
              <a:t> GI/GU function</a:t>
            </a:r>
          </a:p>
          <a:p>
            <a:endParaRPr lang="en-US" u="none" dirty="0" smtClean="0">
              <a:effectLst/>
            </a:endParaRPr>
          </a:p>
          <a:p>
            <a:r>
              <a:rPr lang="en-US" u="sng" dirty="0" err="1" smtClean="0">
                <a:effectLst/>
              </a:rPr>
              <a:t>Parasympatholytics</a:t>
            </a:r>
            <a:endParaRPr lang="en-US" u="sng" dirty="0" smtClean="0">
              <a:effectLst/>
            </a:endParaRPr>
          </a:p>
          <a:p>
            <a:r>
              <a:rPr lang="en-US" u="none" dirty="0" smtClean="0">
                <a:effectLst/>
              </a:rPr>
              <a:t>	M-BLOCKERS</a:t>
            </a:r>
            <a:r>
              <a:rPr lang="en-US" u="none" baseline="0" dirty="0" smtClean="0">
                <a:effectLst/>
              </a:rPr>
              <a:t> = </a:t>
            </a:r>
            <a:r>
              <a:rPr lang="en-US" u="none" dirty="0" smtClean="0">
                <a:effectLst/>
              </a:rPr>
              <a:t>inhibit</a:t>
            </a:r>
            <a:r>
              <a:rPr lang="en-US" u="none" baseline="0" dirty="0" smtClean="0">
                <a:effectLst/>
              </a:rPr>
              <a:t> bronchial/gastric secretions, relax smooth muscle, increase HR</a:t>
            </a:r>
          </a:p>
          <a:p>
            <a:r>
              <a:rPr lang="en-US" u="none" baseline="0" dirty="0" smtClean="0">
                <a:effectLst/>
              </a:rPr>
              <a:t>	N-BLOCKERS = skeletal muscle relaxants</a:t>
            </a:r>
          </a:p>
          <a:p>
            <a:endParaRPr lang="en-US" u="none" dirty="0" smtClean="0">
              <a:effectLst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http://pharmacologycorner.com/acetylcholine-receptors-muscarinic-and-nicotinic/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B83E-B05D-4CBA-A4D3-BE33430B1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7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http://pharmacologycorner.com/acetylcholine-receptors-muscarinic-and-nicotinic/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B83E-B05D-4CBA-A4D3-BE33430B1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Alpha 1—smooth muscle contraction</a:t>
            </a:r>
          </a:p>
          <a:p>
            <a:pPr eaLnBrk="1" hangingPunct="1"/>
            <a:r>
              <a:rPr lang="en-US" altLang="en-US" dirty="0" smtClean="0"/>
              <a:t>Alpha 2-negative feedback causes less norepinephrine to be released so BP is reduced</a:t>
            </a:r>
          </a:p>
          <a:p>
            <a:pPr eaLnBrk="1" hangingPunct="1"/>
            <a:r>
              <a:rPr lang="en-US" altLang="en-US" dirty="0" smtClean="0"/>
              <a:t>Beta 1—increased heart rate</a:t>
            </a:r>
          </a:p>
          <a:p>
            <a:pPr eaLnBrk="1" hangingPunct="1"/>
            <a:r>
              <a:rPr lang="en-US" altLang="en-US" dirty="0" smtClean="0"/>
              <a:t>Beta 2—</a:t>
            </a:r>
            <a:r>
              <a:rPr lang="en-US" altLang="en-US" dirty="0" err="1" smtClean="0"/>
              <a:t>bronchodilation</a:t>
            </a:r>
            <a:endParaRPr lang="en-US" altLang="en-US" dirty="0" smtClean="0"/>
          </a:p>
          <a:p>
            <a:r>
              <a:rPr lang="en-US" dirty="0" smtClean="0"/>
              <a:t>Muscarinic – smooth </a:t>
            </a:r>
            <a:r>
              <a:rPr lang="en-US" dirty="0" err="1" smtClean="0"/>
              <a:t>mucle</a:t>
            </a:r>
            <a:r>
              <a:rPr lang="en-US" dirty="0" smtClean="0"/>
              <a:t> constriction and vasodilation</a:t>
            </a:r>
          </a:p>
          <a:p>
            <a:r>
              <a:rPr lang="en-US" dirty="0" smtClean="0"/>
              <a:t>Nicotinic</a:t>
            </a:r>
            <a:r>
              <a:rPr lang="en-US" baseline="0" dirty="0" smtClean="0"/>
              <a:t> – skeletal muscle contraction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err="1" smtClean="0"/>
              <a:t>Sympathomimetics</a:t>
            </a:r>
            <a:r>
              <a:rPr lang="en-US" dirty="0" smtClean="0"/>
              <a:t> – act like </a:t>
            </a:r>
            <a:r>
              <a:rPr lang="en-US" dirty="0" err="1" smtClean="0"/>
              <a:t>parsympatholytics</a:t>
            </a:r>
            <a:endParaRPr lang="en-US" dirty="0" smtClean="0"/>
          </a:p>
          <a:p>
            <a:r>
              <a:rPr lang="en-US" dirty="0" smtClean="0"/>
              <a:t>	dilate pupils, </a:t>
            </a:r>
            <a:r>
              <a:rPr lang="en-US" dirty="0" err="1" smtClean="0"/>
              <a:t>inc</a:t>
            </a:r>
            <a:r>
              <a:rPr lang="en-US" dirty="0" smtClean="0"/>
              <a:t> HR, inhibits vasodilation, </a:t>
            </a:r>
            <a:r>
              <a:rPr lang="en-US" dirty="0" err="1" smtClean="0"/>
              <a:t>bronchodilation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</a:t>
            </a:r>
            <a:r>
              <a:rPr lang="en-US" baseline="0" dirty="0" smtClean="0"/>
              <a:t> secretions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u="sng" dirty="0" err="1" smtClean="0"/>
              <a:t>Sympatholytics</a:t>
            </a:r>
            <a:r>
              <a:rPr lang="en-US" dirty="0" smtClean="0"/>
              <a:t> – act like </a:t>
            </a:r>
            <a:r>
              <a:rPr lang="en-US" dirty="0" err="1" smtClean="0"/>
              <a:t>parasympathomimetics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inc</a:t>
            </a:r>
            <a:r>
              <a:rPr lang="en-US" dirty="0" smtClean="0"/>
              <a:t> secretions, </a:t>
            </a:r>
            <a:r>
              <a:rPr lang="en-US" dirty="0" err="1" smtClean="0"/>
              <a:t>dec</a:t>
            </a:r>
            <a:r>
              <a:rPr lang="en-US" baseline="0" dirty="0" smtClean="0"/>
              <a:t> HR,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GI motility, vasodilation = </a:t>
            </a:r>
            <a:r>
              <a:rPr lang="en-US" baseline="0" dirty="0" err="1" smtClean="0"/>
              <a:t>dec</a:t>
            </a:r>
            <a:r>
              <a:rPr lang="en-US" baseline="0" dirty="0" smtClean="0"/>
              <a:t> BP, improve urine flow, relax </a:t>
            </a:r>
            <a:r>
              <a:rPr lang="en-US" baseline="0" dirty="0" err="1" smtClean="0"/>
              <a:t>sm</a:t>
            </a:r>
            <a:r>
              <a:rPr lang="en-US" baseline="0" dirty="0" smtClean="0"/>
              <a:t> muscles</a:t>
            </a:r>
          </a:p>
          <a:p>
            <a:r>
              <a:rPr lang="en-US" baseline="0" dirty="0" smtClean="0"/>
              <a:t>	you can get postural hypotension, Na/H2O retention, nasal stuffiness, miosis, sexual dysfunction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B83E-B05D-4CBA-A4D3-BE33430B1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5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36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20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5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5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2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4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5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1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694B-F515-4476-97E1-BE9BEB6D1B4D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ABC34B-ABEF-4F4A-AC98-7092E6AC5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6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Adrenergic &amp; Adrenergic-blocking Agents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7445" y="4156363"/>
            <a:ext cx="2696558" cy="227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GNRS 576 Pharmacology</a:t>
            </a:r>
          </a:p>
          <a:p>
            <a:r>
              <a:rPr lang="en-US" dirty="0" smtClean="0"/>
              <a:t>Professor Bernal</a:t>
            </a:r>
          </a:p>
          <a:p>
            <a:endParaRPr lang="en-US" i="1" dirty="0" smtClean="0"/>
          </a:p>
          <a:p>
            <a:r>
              <a:rPr lang="en-US" i="1" dirty="0" smtClean="0"/>
              <a:t>Joyce </a:t>
            </a:r>
            <a:r>
              <a:rPr lang="en-US" i="1" dirty="0"/>
              <a:t>Alexander</a:t>
            </a:r>
            <a:endParaRPr lang="en-US" dirty="0" smtClean="0">
              <a:effectLst/>
            </a:endParaRPr>
          </a:p>
          <a:p>
            <a:r>
              <a:rPr lang="en-US" i="1" dirty="0"/>
              <a:t>Janelle </a:t>
            </a:r>
            <a:r>
              <a:rPr lang="en-US" i="1" dirty="0" err="1"/>
              <a:t>Bogran</a:t>
            </a:r>
            <a:endParaRPr lang="en-US" dirty="0" smtClean="0">
              <a:effectLst/>
            </a:endParaRPr>
          </a:p>
          <a:p>
            <a:r>
              <a:rPr lang="en-US" i="1" dirty="0"/>
              <a:t>Enrique </a:t>
            </a:r>
            <a:r>
              <a:rPr lang="en-US" i="1" dirty="0" err="1"/>
              <a:t>Caloca</a:t>
            </a:r>
            <a:endParaRPr lang="en-US" dirty="0" smtClean="0">
              <a:effectLst/>
            </a:endParaRPr>
          </a:p>
          <a:p>
            <a:r>
              <a:rPr lang="en-US" i="1" dirty="0"/>
              <a:t>Justine </a:t>
            </a:r>
            <a:r>
              <a:rPr lang="en-US" i="1" dirty="0" smtClean="0"/>
              <a:t>Gonzalez</a:t>
            </a:r>
          </a:p>
        </p:txBody>
      </p:sp>
    </p:spTree>
    <p:extLst>
      <p:ext uri="{BB962C8B-B14F-4D97-AF65-F5344CB8AC3E}">
        <p14:creationId xmlns:p14="http://schemas.microsoft.com/office/powerpoint/2010/main" val="24727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Beta-1 &amp; Beta-2 Blockers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Metoprolol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9018973" cy="3304117"/>
          </a:xfrm>
        </p:spPr>
        <p:txBody>
          <a:bodyPr/>
          <a:lstStyle/>
          <a:p>
            <a:r>
              <a:rPr lang="en-US" altLang="en-US" dirty="0" smtClean="0"/>
              <a:t>Blocks stimulation of cardiac Beta-1 receptors</a:t>
            </a:r>
          </a:p>
          <a:p>
            <a:r>
              <a:rPr lang="en-US" altLang="en-US" dirty="0" smtClean="0"/>
              <a:t>Reduces HR, force of conduction, &amp; conduction velocity through the AV node.</a:t>
            </a:r>
          </a:p>
          <a:p>
            <a:r>
              <a:rPr lang="en-US" altLang="en-US" dirty="0" smtClean="0"/>
              <a:t>Bradycardia, reduced CO, AV heart block, and rebound cardiac excitation following abrupt withdrawal.	 </a:t>
            </a:r>
          </a:p>
        </p:txBody>
      </p:sp>
    </p:spTree>
    <p:extLst>
      <p:ext uri="{BB962C8B-B14F-4D97-AF65-F5344CB8AC3E}">
        <p14:creationId xmlns:p14="http://schemas.microsoft.com/office/powerpoint/2010/main" val="15000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Muscarinic Agonist/Antagonist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Bethanechol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Reversibly binds to muscarinic cholinergic receptors.</a:t>
            </a:r>
          </a:p>
          <a:p>
            <a:r>
              <a:rPr lang="en-US" altLang="en-US" smtClean="0"/>
              <a:t>Drug only approved for urinary retention</a:t>
            </a:r>
          </a:p>
          <a:p>
            <a:r>
              <a:rPr lang="en-US" altLang="en-US" smtClean="0"/>
              <a:t>Hypotension &amp; Bradycardia</a:t>
            </a:r>
          </a:p>
          <a:p>
            <a:endParaRPr lang="en-US" altLang="en-US" smtClean="0"/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Atropine</a:t>
            </a: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Produces effects through competitive blockade at muscarinic receptors</a:t>
            </a:r>
          </a:p>
          <a:p>
            <a:r>
              <a:rPr lang="en-US" altLang="en-US" smtClean="0"/>
              <a:t>Increases HR, decreases secretions</a:t>
            </a:r>
          </a:p>
          <a:p>
            <a:r>
              <a:rPr lang="en-US" altLang="en-US" smtClean="0"/>
              <a:t>Xerostomia, blurred vision, &amp; urinary retention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42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195"/>
            <a:ext cx="8596668" cy="4649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As patients receive any type of autonomic drug the nurse must:</a:t>
            </a:r>
            <a:endParaRPr lang="en-US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1. Assess the patient’s condition carefully</a:t>
            </a:r>
            <a:endParaRPr lang="en-US" sz="3200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2. Provide education about drug treatment</a:t>
            </a:r>
            <a:endParaRPr lang="en-US" sz="3200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3. Use teach back methods to ensure</a:t>
            </a:r>
            <a:endParaRPr lang="en-US" sz="3200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    patient understood</a:t>
            </a:r>
            <a:endParaRPr lang="en-US" sz="3200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4.  Identify any contraindications </a:t>
            </a:r>
            <a:endParaRPr lang="en-US" sz="3200" dirty="0" smtClean="0">
              <a:effectLst/>
            </a:endParaRPr>
          </a:p>
          <a:p>
            <a:pPr marL="457200" lvl="1" indent="0">
              <a:buNone/>
            </a:pPr>
            <a:r>
              <a:rPr lang="en-US" sz="3200" dirty="0"/>
              <a:t>5. Monitor for any adverse effects   </a:t>
            </a:r>
            <a:r>
              <a:rPr lang="en-US" dirty="0"/>
              <a:t> </a:t>
            </a:r>
          </a:p>
        </p:txBody>
      </p:sp>
      <p:pic>
        <p:nvPicPr>
          <p:cNvPr id="4098" name="Picture 2" descr="photo_services_nursing_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697" y="3454345"/>
            <a:ext cx="3671367" cy="305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3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Adrenergic Agents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 a nurse, be aware of receptors and their functions!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Ex</a:t>
            </a:r>
            <a:r>
              <a:rPr lang="en-US" i="1" dirty="0"/>
              <a:t>: Patient is receiving an Alpha 1 adrenergic agent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* </a:t>
            </a:r>
            <a:r>
              <a:rPr lang="en-US" u="sng" dirty="0"/>
              <a:t>Receptors</a:t>
            </a:r>
            <a:r>
              <a:rPr lang="en-US" dirty="0"/>
              <a:t> are located in the eyes, blood vessels, male sex organs, prostatic capsule, and bladder (</a:t>
            </a:r>
            <a:r>
              <a:rPr lang="en-US" dirty="0" err="1"/>
              <a:t>trigone</a:t>
            </a:r>
            <a:r>
              <a:rPr lang="en-US" dirty="0"/>
              <a:t> and sphincter)*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*</a:t>
            </a:r>
            <a:r>
              <a:rPr lang="en-US" u="sng" dirty="0"/>
              <a:t>Function:</a:t>
            </a:r>
            <a:r>
              <a:rPr lang="en-US" dirty="0"/>
              <a:t> constricts blood vessels and dilates pupils</a:t>
            </a:r>
          </a:p>
        </p:txBody>
      </p:sp>
    </p:spTree>
    <p:extLst>
      <p:ext uri="{BB962C8B-B14F-4D97-AF65-F5344CB8AC3E}">
        <p14:creationId xmlns:p14="http://schemas.microsoft.com/office/powerpoint/2010/main" val="7999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Nurse’s Role &amp; Adrenergic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It is the Nurse’s responsibility to: </a:t>
            </a:r>
            <a:endParaRPr lang="en-US" dirty="0" smtClean="0">
              <a:effectLst/>
            </a:endParaRP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Closely </a:t>
            </a:r>
            <a:r>
              <a:rPr lang="en-US" dirty="0"/>
              <a:t>monitor IV insertion sites for extravasation with IV administration</a:t>
            </a:r>
          </a:p>
          <a:p>
            <a:pPr fontAlgn="base"/>
            <a:r>
              <a:rPr lang="en-US" dirty="0"/>
              <a:t>Monitor breathing patterns, SOB, and/or audible wheezing</a:t>
            </a:r>
          </a:p>
          <a:p>
            <a:pPr fontAlgn="base"/>
            <a:r>
              <a:rPr lang="en-US" dirty="0"/>
              <a:t>Observe patient’s responsiveness to light</a:t>
            </a:r>
          </a:p>
          <a:p>
            <a:pPr fontAlgn="base"/>
            <a:r>
              <a:rPr lang="en-US" dirty="0"/>
              <a:t>Monitor for rhinorrhea and epistaxis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56475" cy="1320800"/>
          </a:xfrm>
        </p:spPr>
        <p:txBody>
          <a:bodyPr/>
          <a:lstStyle/>
          <a:p>
            <a:r>
              <a:rPr lang="en-US" dirty="0"/>
              <a:t>Administering Adrenergic Blocking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       Ex: Patient is receiving an Alpha adrenergic blocking agent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*</a:t>
            </a:r>
            <a:r>
              <a:rPr lang="en-US" u="sng" dirty="0"/>
              <a:t>Function: </a:t>
            </a:r>
            <a:r>
              <a:rPr lang="en-US" dirty="0"/>
              <a:t>prevent receptor activation by epinephrine. Can be used to treat toxicity (</a:t>
            </a:r>
            <a:r>
              <a:rPr lang="en-US" dirty="0" err="1"/>
              <a:t>eg</a:t>
            </a:r>
            <a:r>
              <a:rPr lang="en-US" dirty="0"/>
              <a:t>, hypertension, local vasoconstriction) caused by excessive epinephrine-induced alpha activation.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62957" cy="1320800"/>
          </a:xfrm>
        </p:spPr>
        <p:txBody>
          <a:bodyPr/>
          <a:lstStyle/>
          <a:p>
            <a:r>
              <a:rPr lang="en-US" dirty="0"/>
              <a:t>Nurse’s Role &amp; Adrenergic Blocking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It is the Nurse’s responsibility to: </a:t>
            </a:r>
            <a:endParaRPr lang="en-US" dirty="0" smtClean="0">
              <a:effectLst/>
            </a:endParaRP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Monitor </a:t>
            </a:r>
            <a:r>
              <a:rPr lang="en-US" dirty="0"/>
              <a:t>urinary hesitancy/feeling of incomplete bladder emptying, interrupted urinary stream</a:t>
            </a:r>
          </a:p>
          <a:p>
            <a:pPr fontAlgn="base"/>
            <a:r>
              <a:rPr lang="en-US" dirty="0"/>
              <a:t>Monitor for syncope</a:t>
            </a:r>
          </a:p>
          <a:p>
            <a:pPr fontAlgn="base"/>
            <a:r>
              <a:rPr lang="en-US" dirty="0"/>
              <a:t>Monitor vital signs, LOC and mood changes</a:t>
            </a:r>
          </a:p>
          <a:p>
            <a:pPr fontAlgn="base"/>
            <a:r>
              <a:rPr lang="en-US" dirty="0"/>
              <a:t>Monitor for dizziness or drowsiness</a:t>
            </a:r>
          </a:p>
          <a:p>
            <a:pPr fontAlgn="base"/>
            <a:r>
              <a:rPr lang="en-US" dirty="0"/>
              <a:t>Observe for side effects: blurred vision, tinnitus, epistaxis, and edema</a:t>
            </a:r>
          </a:p>
          <a:p>
            <a:pPr fontAlgn="base"/>
            <a:r>
              <a:rPr lang="en-US" dirty="0"/>
              <a:t>Monitor liver 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References</a:t>
            </a:r>
            <a:endParaRPr lang="en-US" sz="8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2160589"/>
            <a:ext cx="9429192" cy="3880773"/>
          </a:xfrm>
        </p:spPr>
        <p:txBody>
          <a:bodyPr/>
          <a:lstStyle/>
          <a:p>
            <a:r>
              <a:rPr lang="en-US" dirty="0" err="1" smtClean="0"/>
              <a:t>Lehne</a:t>
            </a:r>
            <a:r>
              <a:rPr lang="en-US" dirty="0"/>
              <a:t>, R. A.  (2013). </a:t>
            </a:r>
            <a:r>
              <a:rPr lang="en-US" i="1" dirty="0"/>
              <a:t>Pharmacology for Nursing Care, 8th Edition</a:t>
            </a:r>
            <a:r>
              <a:rPr lang="en-US" dirty="0"/>
              <a:t> [</a:t>
            </a:r>
            <a:r>
              <a:rPr lang="en-US" dirty="0" err="1"/>
              <a:t>VitalSource</a:t>
            </a:r>
            <a:r>
              <a:rPr lang="en-US" dirty="0"/>
              <a:t> Bookshelf version].  Retrieved from http://pageburstls.elsevier.com/books/978-1-4377-3582-6</a:t>
            </a:r>
          </a:p>
          <a:p>
            <a:r>
              <a:rPr lang="en-US" dirty="0"/>
              <a:t>http://pharmacologycorner.com/acetylcholine-receptors-muscarinic-and-nicotinic</a:t>
            </a:r>
            <a:r>
              <a:rPr lang="en-US" dirty="0" smtClean="0"/>
              <a:t>/</a:t>
            </a:r>
          </a:p>
          <a:p>
            <a:r>
              <a:rPr lang="en-US" dirty="0" smtClean="0"/>
              <a:t>Silverthorne, A. C. (2004). </a:t>
            </a:r>
            <a:r>
              <a:rPr lang="en-US" i="1" dirty="0" smtClean="0"/>
              <a:t>Human Physiology</a:t>
            </a:r>
            <a:r>
              <a:rPr lang="en-US" dirty="0" smtClean="0"/>
              <a:t>, </a:t>
            </a:r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Edition</a:t>
            </a:r>
            <a:r>
              <a:rPr lang="en-US" dirty="0" smtClean="0"/>
              <a:t>: San Francisco, CA.</a:t>
            </a:r>
          </a:p>
          <a:p>
            <a:r>
              <a:rPr lang="en-US" dirty="0" err="1"/>
              <a:t>Vallerand</a:t>
            </a:r>
            <a:r>
              <a:rPr lang="en-US" dirty="0"/>
              <a:t>, A. H., </a:t>
            </a:r>
            <a:r>
              <a:rPr lang="en-US" dirty="0" err="1"/>
              <a:t>Sanoski</a:t>
            </a:r>
            <a:r>
              <a:rPr lang="en-US" dirty="0"/>
              <a:t>, C. A., &amp; </a:t>
            </a:r>
            <a:r>
              <a:rPr lang="en-US" dirty="0" err="1"/>
              <a:t>Deglin</a:t>
            </a:r>
            <a:r>
              <a:rPr lang="en-US" dirty="0"/>
              <a:t>, J. H. (2013). </a:t>
            </a:r>
            <a:r>
              <a:rPr lang="en-US" i="1" dirty="0"/>
              <a:t>Davis's drug guide for nurses</a:t>
            </a:r>
            <a:r>
              <a:rPr lang="en-US" dirty="0"/>
              <a:t>. Philadelphia, F. A. Davis Co.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>
            <a:off x="8431606" y="822923"/>
            <a:ext cx="1914854" cy="2164149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315760" y="1877376"/>
            <a:ext cx="677641" cy="71333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529895" y="3773938"/>
            <a:ext cx="1914854" cy="2164149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9414049" y="4828391"/>
            <a:ext cx="677641" cy="71333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3564" y="1537854"/>
            <a:ext cx="831269" cy="734291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76742" y="1780308"/>
            <a:ext cx="360946" cy="30420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6"/>
          </p:cNvCxnSpPr>
          <p:nvPr/>
        </p:nvCxnSpPr>
        <p:spPr>
          <a:xfrm flipV="1">
            <a:off x="1634833" y="1904998"/>
            <a:ext cx="1308530" cy="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6200000">
            <a:off x="3002245" y="1517071"/>
            <a:ext cx="658091" cy="775855"/>
          </a:xfrm>
          <a:prstGeom prst="arc">
            <a:avLst>
              <a:gd name="adj1" fmla="val 10812246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54914" y="1537852"/>
            <a:ext cx="831269" cy="734291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28092" y="1780306"/>
            <a:ext cx="360946" cy="30420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6"/>
          </p:cNvCxnSpPr>
          <p:nvPr/>
        </p:nvCxnSpPr>
        <p:spPr>
          <a:xfrm>
            <a:off x="4986183" y="1904998"/>
            <a:ext cx="22014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6200000">
            <a:off x="7246490" y="1517071"/>
            <a:ext cx="658091" cy="775855"/>
          </a:xfrm>
          <a:prstGeom prst="arc">
            <a:avLst>
              <a:gd name="adj1" fmla="val 10812246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03564" y="4488870"/>
            <a:ext cx="831269" cy="734291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6742" y="4731324"/>
            <a:ext cx="360946" cy="30420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6"/>
          </p:cNvCxnSpPr>
          <p:nvPr/>
        </p:nvCxnSpPr>
        <p:spPr>
          <a:xfrm>
            <a:off x="1634833" y="4856016"/>
            <a:ext cx="22014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16200000">
            <a:off x="3895140" y="4468089"/>
            <a:ext cx="658091" cy="775855"/>
          </a:xfrm>
          <a:prstGeom prst="arc">
            <a:avLst>
              <a:gd name="adj1" fmla="val 10812246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52429" y="4488870"/>
            <a:ext cx="831269" cy="734291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325607" y="4731324"/>
            <a:ext cx="360946" cy="30420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5" idx="6"/>
          </p:cNvCxnSpPr>
          <p:nvPr/>
        </p:nvCxnSpPr>
        <p:spPr>
          <a:xfrm flipV="1">
            <a:off x="5983698" y="4856014"/>
            <a:ext cx="1308530" cy="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16200000">
            <a:off x="7351110" y="4468087"/>
            <a:ext cx="658091" cy="775855"/>
          </a:xfrm>
          <a:prstGeom prst="arc">
            <a:avLst>
              <a:gd name="adj1" fmla="val 10812246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3899843" y="1669686"/>
            <a:ext cx="434964" cy="42154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dirty="0" smtClean="0"/>
              <a:t>Nic</a:t>
            </a:r>
            <a:endParaRPr lang="en-US" sz="1400" dirty="0"/>
          </a:p>
        </p:txBody>
      </p:sp>
      <p:sp>
        <p:nvSpPr>
          <p:cNvPr id="40" name="Oval 39"/>
          <p:cNvSpPr/>
          <p:nvPr/>
        </p:nvSpPr>
        <p:spPr>
          <a:xfrm>
            <a:off x="3248467" y="1752894"/>
            <a:ext cx="322121" cy="3042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" dirty="0"/>
          </a:p>
        </p:txBody>
      </p:sp>
      <p:sp>
        <p:nvSpPr>
          <p:cNvPr id="41" name="Oval 40"/>
          <p:cNvSpPr/>
          <p:nvPr/>
        </p:nvSpPr>
        <p:spPr>
          <a:xfrm>
            <a:off x="3744469" y="1737358"/>
            <a:ext cx="322121" cy="304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6200000">
            <a:off x="4848572" y="4645244"/>
            <a:ext cx="434964" cy="42154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dirty="0" smtClean="0"/>
              <a:t>Nic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4693198" y="4703911"/>
            <a:ext cx="322121" cy="304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68401" y="4729590"/>
            <a:ext cx="322121" cy="3042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6200000">
            <a:off x="8180891" y="1693500"/>
            <a:ext cx="434964" cy="421540"/>
          </a:xfrm>
          <a:prstGeom prst="rect">
            <a:avLst/>
          </a:prstGeom>
          <a:solidFill>
            <a:srgbClr val="F3E91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Mus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8011662" y="1766022"/>
            <a:ext cx="322121" cy="304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1153982">
            <a:off x="8269986" y="4216991"/>
            <a:ext cx="434964" cy="421540"/>
          </a:xfrm>
          <a:prstGeom prst="rect">
            <a:avLst/>
          </a:prstGeom>
          <a:solidFill>
            <a:srgbClr val="1595B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  </a:t>
            </a:r>
            <a:r>
              <a:rPr lang="el-GR" sz="1600" dirty="0" smtClean="0"/>
              <a:t>α</a:t>
            </a:r>
            <a:endParaRPr lang="en-US" sz="1600" dirty="0"/>
          </a:p>
        </p:txBody>
      </p:sp>
      <p:sp>
        <p:nvSpPr>
          <p:cNvPr id="52" name="Trapezoid 51"/>
          <p:cNvSpPr/>
          <p:nvPr/>
        </p:nvSpPr>
        <p:spPr>
          <a:xfrm rot="6553982">
            <a:off x="7971204" y="4120006"/>
            <a:ext cx="475877" cy="421540"/>
          </a:xfrm>
          <a:prstGeom prst="trapezoid">
            <a:avLst>
              <a:gd name="adj" fmla="val 315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20943136">
            <a:off x="8269986" y="5033796"/>
            <a:ext cx="434964" cy="421540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 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n-US" sz="1600" dirty="0"/>
          </a:p>
        </p:txBody>
      </p:sp>
      <p:sp>
        <p:nvSpPr>
          <p:cNvPr id="54" name="Trapezoid 53"/>
          <p:cNvSpPr/>
          <p:nvPr/>
        </p:nvSpPr>
        <p:spPr>
          <a:xfrm rot="4743136">
            <a:off x="7971204" y="5089216"/>
            <a:ext cx="475877" cy="421540"/>
          </a:xfrm>
          <a:prstGeom prst="trapezoid">
            <a:avLst>
              <a:gd name="adj" fmla="val 315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gular Pentagon 54"/>
          <p:cNvSpPr/>
          <p:nvPr/>
        </p:nvSpPr>
        <p:spPr>
          <a:xfrm rot="20583319">
            <a:off x="7644896" y="4662050"/>
            <a:ext cx="387927" cy="387927"/>
          </a:xfrm>
          <a:prstGeom prst="pentagon">
            <a:avLst/>
          </a:prstGeom>
          <a:solidFill>
            <a:srgbClr val="C5159F"/>
          </a:solidFill>
          <a:ln>
            <a:solidFill>
              <a:srgbClr val="941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17962" y="1728353"/>
            <a:ext cx="322121" cy="3042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68036" y="277091"/>
            <a:ext cx="987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Preganglionic nerve fiber			Postganglionic nerve fiber	           Effector cells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-562676" y="4370012"/>
            <a:ext cx="202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Sympathetic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-642969" y="1834037"/>
            <a:ext cx="2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Parasympathetic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08821" y="1780306"/>
            <a:ext cx="6823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ACh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72685" y="1766283"/>
            <a:ext cx="6823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ACh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23713" y="4742783"/>
            <a:ext cx="6823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ACh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41309" y="4718572"/>
            <a:ext cx="682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RPPb4-GWqzr3BBwFauQS9iHhI-OwNOFGz3N9_XC6WFu_dE5KX8Xi5B086d0SENXRKFbnBMbM0d5JAlcS-xfJXNUwc0vIbjt8QqcIIAf0IUUPVA_3FD4o7fCIRuHml7jMnsLJ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6" b="8680"/>
          <a:stretch/>
        </p:blipFill>
        <p:spPr bwMode="auto">
          <a:xfrm>
            <a:off x="-368491" y="245661"/>
            <a:ext cx="11547049" cy="615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4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" t="3235" r="3183" b="6794"/>
          <a:stretch/>
        </p:blipFill>
        <p:spPr bwMode="auto">
          <a:xfrm>
            <a:off x="228600" y="145472"/>
            <a:ext cx="8811491" cy="665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6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Responses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57120"/>
              </p:ext>
            </p:extLst>
          </p:nvPr>
        </p:nvGraphicFramePr>
        <p:xfrm>
          <a:off x="252030" y="1360967"/>
          <a:ext cx="11273663" cy="5320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739"/>
                <a:gridCol w="1239894"/>
                <a:gridCol w="1098535"/>
                <a:gridCol w="1926372"/>
                <a:gridCol w="2273876"/>
                <a:gridCol w="1224592"/>
                <a:gridCol w="1970655"/>
              </a:tblGrid>
              <a:tr h="218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Response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Alpha 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Alpha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Beta 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Beta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Nicotinic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Muscarinic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</a:tr>
              <a:tr h="1394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Constriction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Blood vessels, bladder and prostate capsule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Release of renin causes vasoconstriction and elevated BP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Skeletal muscle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Skeletal muscle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Smooth muscle in bronchiole and GI tract,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pupils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</a:tr>
              <a:tr h="1394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Pupils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Bronchodilator, vasodilatation (opposite of alpha 1), and relaxation of uterus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Blood vessels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</a:tr>
              <a:tr h="484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Inhibits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Release of </a:t>
                      </a:r>
                      <a:r>
                        <a:rPr lang="en-US" sz="1600" dirty="0" err="1" smtClean="0">
                          <a:effectLst/>
                        </a:rPr>
                        <a:t>Norepin-ephrine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Slows heart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</a:tr>
              <a:tr h="1394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Stimulates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ejaculation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Increases heart rate and force of contraction. release of renin.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Glycogenolysis (breakdown of glycogen to glucose)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Release of epinephrine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Glandular secretion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0" marR="65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9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Alpha-1 &amp; Alpha-2 Agonists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Phenylephrine (Sudafed PE)</a:t>
            </a:r>
            <a:endParaRPr lang="en-US" dirty="0"/>
          </a:p>
        </p:txBody>
      </p:sp>
      <p:sp>
        <p:nvSpPr>
          <p:cNvPr id="1331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Strong stimulating action on the cardiac alpha-1 receptors</a:t>
            </a:r>
          </a:p>
          <a:p>
            <a:r>
              <a:rPr lang="en-US" altLang="en-US" dirty="0" smtClean="0"/>
              <a:t>Decongestion, elevation of BP, and pupil dilation</a:t>
            </a:r>
          </a:p>
          <a:p>
            <a:r>
              <a:rPr lang="en-US" altLang="en-US" dirty="0" smtClean="0"/>
              <a:t>Hypertension, prostatic hyperplasia, and hyperemia 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Clonidine (</a:t>
            </a:r>
            <a:r>
              <a:rPr lang="en-US" dirty="0" err="1" smtClean="0"/>
              <a:t>Catapres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31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 smtClean="0"/>
              <a:t>Activation of alpha-2 receptors in the CNS (brainstem)</a:t>
            </a:r>
          </a:p>
          <a:p>
            <a:r>
              <a:rPr lang="en-US" altLang="en-US" dirty="0" smtClean="0"/>
              <a:t>Vasodilation, decreased BP, treating severe pain</a:t>
            </a:r>
          </a:p>
          <a:p>
            <a:r>
              <a:rPr lang="en-US" altLang="en-US" dirty="0" smtClean="0"/>
              <a:t>Drowsiness, bradycardia, </a:t>
            </a:r>
            <a:r>
              <a:rPr lang="en-US" altLang="en-US" dirty="0" err="1" smtClean="0"/>
              <a:t>Xerostomia</a:t>
            </a:r>
            <a:r>
              <a:rPr lang="en-US" altLang="en-US" dirty="0" smtClean="0"/>
              <a:t>, and rebound Hypertension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82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Alpha-1 &amp; Alpha-2 Blockers</a:t>
            </a:r>
          </a:p>
        </p:txBody>
      </p:sp>
      <p:sp>
        <p:nvSpPr>
          <p:cNvPr id="1433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Prazosin (Minipress)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Produces selective blockade of A-1 receptors.</a:t>
            </a:r>
          </a:p>
          <a:p>
            <a:r>
              <a:rPr lang="en-US" altLang="en-US" dirty="0" smtClean="0"/>
              <a:t>Dilation of arterioles, relaxation of the </a:t>
            </a:r>
            <a:r>
              <a:rPr lang="en-US" altLang="en-US" dirty="0" err="1" smtClean="0"/>
              <a:t>trigone</a:t>
            </a:r>
            <a:r>
              <a:rPr lang="en-US" altLang="en-US" dirty="0" smtClean="0"/>
              <a:t>, sphincter, and prostatic capsule.</a:t>
            </a:r>
          </a:p>
          <a:p>
            <a:r>
              <a:rPr lang="en-US" altLang="en-US" dirty="0" smtClean="0"/>
              <a:t>Orthostatic Hypotension, reflex tachycardia, nasal congestion, and inhibition of ejaculation.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4341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Phentolamine	</a:t>
            </a:r>
          </a:p>
        </p:txBody>
      </p:sp>
      <p:sp>
        <p:nvSpPr>
          <p:cNvPr id="14342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Competitively blocks A-2 receptors</a:t>
            </a:r>
          </a:p>
          <a:p>
            <a:pPr eaLnBrk="1" hangingPunct="1"/>
            <a:r>
              <a:rPr lang="en-US" altLang="en-US" smtClean="0"/>
              <a:t>Treats pheochromocytoma, prevent tissue necrosis &amp; reversal of soft tissue anesthesia</a:t>
            </a:r>
          </a:p>
          <a:p>
            <a:pPr eaLnBrk="1" hangingPunct="1"/>
            <a:r>
              <a:rPr lang="en-US" altLang="en-US" smtClean="0"/>
              <a:t>Orthostatic hypotesion, nasal congestion, &amp; inhibition of ejaculation  </a:t>
            </a:r>
          </a:p>
        </p:txBody>
      </p:sp>
    </p:spTree>
    <p:extLst>
      <p:ext uri="{BB962C8B-B14F-4D97-AF65-F5344CB8AC3E}">
        <p14:creationId xmlns:p14="http://schemas.microsoft.com/office/powerpoint/2010/main" val="2239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isappointed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058" y="629370"/>
            <a:ext cx="6970080" cy="46180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293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Beta-1 &amp; Beta-2 Agonist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Dobutamine</a:t>
            </a:r>
            <a:endParaRPr 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/>
              <a:t>Stimulates </a:t>
            </a:r>
            <a:r>
              <a:rPr lang="en-US" altLang="en-US" dirty="0" err="1" smtClean="0"/>
              <a:t>myocardiac</a:t>
            </a:r>
            <a:r>
              <a:rPr lang="en-US" altLang="en-US" dirty="0" smtClean="0"/>
              <a:t> beta-1 receptors</a:t>
            </a:r>
          </a:p>
          <a:p>
            <a:r>
              <a:rPr lang="en-US" altLang="en-US" dirty="0" smtClean="0"/>
              <a:t>Used to treat HF</a:t>
            </a:r>
          </a:p>
          <a:p>
            <a:r>
              <a:rPr lang="en-US" altLang="en-US" dirty="0" smtClean="0"/>
              <a:t>Tachycardia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Albuterol (Proventil)</a:t>
            </a:r>
            <a:endParaRPr lang="en-US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 smtClean="0"/>
              <a:t>Binds to Beta-2 receptors in airway smooth muscle.</a:t>
            </a:r>
          </a:p>
          <a:p>
            <a:r>
              <a:rPr lang="en-US" altLang="en-US" dirty="0" err="1" smtClean="0"/>
              <a:t>Bronchodilation</a:t>
            </a:r>
            <a:endParaRPr lang="en-US" altLang="en-US" dirty="0" smtClean="0"/>
          </a:p>
          <a:p>
            <a:r>
              <a:rPr lang="en-US" altLang="en-US" dirty="0" smtClean="0"/>
              <a:t>Palpitations, tachycardia, tremors</a:t>
            </a:r>
          </a:p>
        </p:txBody>
      </p:sp>
    </p:spTree>
    <p:extLst>
      <p:ext uri="{BB962C8B-B14F-4D97-AF65-F5344CB8AC3E}">
        <p14:creationId xmlns:p14="http://schemas.microsoft.com/office/powerpoint/2010/main" val="35348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1133</TotalTime>
  <Words>672</Words>
  <Application>Microsoft Office PowerPoint</Application>
  <PresentationFormat>Widescreen</PresentationFormat>
  <Paragraphs>187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Facet</vt:lpstr>
      <vt:lpstr>Adrenergic &amp; Adrenergic-blocking Agents</vt:lpstr>
      <vt:lpstr>PowerPoint Presentation</vt:lpstr>
      <vt:lpstr>PowerPoint Presentation</vt:lpstr>
      <vt:lpstr>PowerPoint Presentation</vt:lpstr>
      <vt:lpstr>Activation Responses</vt:lpstr>
      <vt:lpstr>Alpha-1 &amp; Alpha-2 Agonists</vt:lpstr>
      <vt:lpstr>Alpha-1 &amp; Alpha-2 Blockers</vt:lpstr>
      <vt:lpstr>PowerPoint Presentation</vt:lpstr>
      <vt:lpstr>Beta-1 &amp; Beta-2 Agonist</vt:lpstr>
      <vt:lpstr>Beta-1 &amp; Beta-2 Blockers</vt:lpstr>
      <vt:lpstr>Muscarinic Agonist/Antagonist</vt:lpstr>
      <vt:lpstr>Role of the Nurse</vt:lpstr>
      <vt:lpstr>Administering Adrenergic Agents </vt:lpstr>
      <vt:lpstr>Nurse’s Role &amp; Adrenergic Agents</vt:lpstr>
      <vt:lpstr>Administering Adrenergic Blocking Agents</vt:lpstr>
      <vt:lpstr>Nurse’s Role &amp; Adrenergic Blocking Agents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Gonzalez</dc:creator>
  <cp:lastModifiedBy>Justine Gonzalez</cp:lastModifiedBy>
  <cp:revision>31</cp:revision>
  <dcterms:created xsi:type="dcterms:W3CDTF">2014-05-30T01:20:45Z</dcterms:created>
  <dcterms:modified xsi:type="dcterms:W3CDTF">2014-05-30T20:23:52Z</dcterms:modified>
</cp:coreProperties>
</file>